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7" r:id="rId7"/>
    <p:sldId id="263" r:id="rId8"/>
    <p:sldId id="272" r:id="rId9"/>
    <p:sldId id="273" r:id="rId10"/>
    <p:sldId id="281" r:id="rId11"/>
    <p:sldId id="274" r:id="rId12"/>
    <p:sldId id="289" r:id="rId13"/>
    <p:sldId id="265" r:id="rId14"/>
    <p:sldId id="278" r:id="rId15"/>
    <p:sldId id="283" r:id="rId16"/>
    <p:sldId id="275" r:id="rId17"/>
    <p:sldId id="269" r:id="rId18"/>
    <p:sldId id="279" r:id="rId19"/>
    <p:sldId id="277" r:id="rId20"/>
    <p:sldId id="290" r:id="rId21"/>
    <p:sldId id="280" r:id="rId22"/>
    <p:sldId id="276" r:id="rId23"/>
    <p:sldId id="284" r:id="rId24"/>
    <p:sldId id="286" r:id="rId25"/>
    <p:sldId id="285" r:id="rId26"/>
    <p:sldId id="287" r:id="rId27"/>
    <p:sldId id="288" r:id="rId2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加藤 優生" initials="加藤"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086" autoAdjust="0"/>
    <p:restoredTop sz="94660"/>
  </p:normalViewPr>
  <p:slideViewPr>
    <p:cSldViewPr snapToGrid="0">
      <p:cViewPr varScale="1">
        <p:scale>
          <a:sx n="63" d="100"/>
          <a:sy n="63" d="100"/>
        </p:scale>
        <p:origin x="456" y="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200" b="1" i="0" u="none" strike="noStrike" kern="1200" cap="all" spc="150" baseline="0">
                <a:solidFill>
                  <a:schemeClr val="bg2">
                    <a:lumMod val="25000"/>
                  </a:schemeClr>
                </a:solidFill>
                <a:latin typeface="+mn-lt"/>
                <a:ea typeface="+mn-ea"/>
                <a:cs typeface="+mn-cs"/>
              </a:defRPr>
            </a:pPr>
            <a:r>
              <a:rPr lang="en-US" altLang="ja-JP" dirty="0">
                <a:solidFill>
                  <a:schemeClr val="bg2">
                    <a:lumMod val="25000"/>
                  </a:schemeClr>
                </a:solidFill>
              </a:rPr>
              <a:t>1</a:t>
            </a:r>
            <a:r>
              <a:rPr lang="ja-JP" altLang="en-US" dirty="0">
                <a:solidFill>
                  <a:schemeClr val="bg2">
                    <a:lumMod val="25000"/>
                  </a:schemeClr>
                </a:solidFill>
              </a:rPr>
              <a:t>年以内にプレゼントをあげましたか？</a:t>
            </a:r>
          </a:p>
        </c:rich>
      </c:tx>
      <c:overlay val="0"/>
      <c:spPr>
        <a:noFill/>
        <a:ln>
          <a:noFill/>
        </a:ln>
        <a:effectLst/>
      </c:spPr>
      <c:txPr>
        <a:bodyPr rot="0" spcFirstLastPara="1" vertOverflow="ellipsis" vert="horz" wrap="square" anchor="ctr" anchorCtr="1"/>
        <a:lstStyle/>
        <a:p>
          <a:pPr>
            <a:defRPr sz="2200" b="1" i="0" u="none" strike="noStrike" kern="1200" cap="all" spc="150" baseline="0">
              <a:solidFill>
                <a:schemeClr val="bg2">
                  <a:lumMod val="25000"/>
                </a:schemeClr>
              </a:solidFill>
              <a:latin typeface="+mn-lt"/>
              <a:ea typeface="+mn-ea"/>
              <a:cs typeface="+mn-cs"/>
            </a:defRPr>
          </a:pPr>
          <a:endParaRPr lang="ja-JP"/>
        </a:p>
      </c:txPr>
    </c:title>
    <c:autoTitleDeleted val="0"/>
    <c:plotArea>
      <c:layout/>
      <c:pieChart>
        <c:varyColors val="1"/>
        <c:ser>
          <c:idx val="0"/>
          <c:order val="0"/>
          <c:tx>
            <c:strRef>
              <c:f>Sheet1!$B$1</c:f>
              <c:strCache>
                <c:ptCount val="1"/>
                <c:pt idx="0">
                  <c:v>1年以内にプレゼントをあげましたか？</c:v>
                </c:pt>
              </c:strCache>
            </c:strRef>
          </c:tx>
          <c:dPt>
            <c:idx val="0"/>
            <c:bubble3D val="0"/>
            <c:explosion val="29"/>
            <c:spPr>
              <a:pattFill prst="ltUpDiag">
                <a:fgClr>
                  <a:schemeClr val="accent1"/>
                </a:fgClr>
                <a:bgClr>
                  <a:schemeClr val="accent1">
                    <a:lumMod val="20000"/>
                    <a:lumOff val="80000"/>
                  </a:schemeClr>
                </a:bgClr>
              </a:pattFill>
              <a:ln w="19050">
                <a:solidFill>
                  <a:schemeClr val="lt1"/>
                </a:solidFill>
              </a:ln>
              <a:effectLst>
                <a:innerShdw blurRad="114300">
                  <a:schemeClr val="accent1"/>
                </a:innerShdw>
              </a:effectLst>
            </c:spPr>
            <c:extLst>
              <c:ext xmlns:c16="http://schemas.microsoft.com/office/drawing/2014/chart" uri="{C3380CC4-5D6E-409C-BE32-E72D297353CC}">
                <c16:uniqueId val="{00000001-4472-44D3-A701-D548AFA6844A}"/>
              </c:ext>
            </c:extLst>
          </c:dPt>
          <c:dPt>
            <c:idx val="1"/>
            <c:bubble3D val="0"/>
            <c:spPr>
              <a:pattFill prst="ltUpDiag">
                <a:fgClr>
                  <a:schemeClr val="accent2"/>
                </a:fgClr>
                <a:bgClr>
                  <a:schemeClr val="accent2">
                    <a:lumMod val="20000"/>
                    <a:lumOff val="80000"/>
                  </a:schemeClr>
                </a:bgClr>
              </a:pattFill>
              <a:ln w="19050">
                <a:solidFill>
                  <a:schemeClr val="lt1"/>
                </a:solidFill>
              </a:ln>
              <a:effectLst>
                <a:glow rad="228600">
                  <a:schemeClr val="accent2">
                    <a:satMod val="175000"/>
                    <a:alpha val="40000"/>
                  </a:schemeClr>
                </a:glow>
              </a:effectLst>
            </c:spPr>
            <c:extLst>
              <c:ext xmlns:c16="http://schemas.microsoft.com/office/drawing/2014/chart" uri="{C3380CC4-5D6E-409C-BE32-E72D297353CC}">
                <c16:uniqueId val="{00000003-4472-44D3-A701-D548AFA6844A}"/>
              </c:ext>
            </c:extLst>
          </c:dPt>
          <c:dPt>
            <c:idx val="2"/>
            <c:bubble3D val="0"/>
            <c:spPr>
              <a:pattFill prst="ltUpDiag">
                <a:fgClr>
                  <a:schemeClr val="accent3"/>
                </a:fgClr>
                <a:bgClr>
                  <a:schemeClr val="accent3">
                    <a:lumMod val="20000"/>
                    <a:lumOff val="80000"/>
                  </a:schemeClr>
                </a:bgClr>
              </a:pattFill>
              <a:ln w="19050">
                <a:solidFill>
                  <a:schemeClr val="lt1"/>
                </a:solidFill>
              </a:ln>
              <a:effectLst>
                <a:glow rad="228600">
                  <a:schemeClr val="accent2">
                    <a:satMod val="175000"/>
                    <a:alpha val="40000"/>
                  </a:schemeClr>
                </a:glow>
              </a:effectLst>
            </c:spPr>
            <c:extLst>
              <c:ext xmlns:c16="http://schemas.microsoft.com/office/drawing/2014/chart" uri="{C3380CC4-5D6E-409C-BE32-E72D297353CC}">
                <c16:uniqueId val="{00000005-4472-44D3-A701-D548AFA6844A}"/>
              </c:ext>
            </c:extLst>
          </c:dPt>
          <c:dPt>
            <c:idx val="3"/>
            <c:bubble3D val="0"/>
            <c:spPr>
              <a:pattFill prst="ltUpDiag">
                <a:fgClr>
                  <a:schemeClr val="accent4"/>
                </a:fgClr>
                <a:bgClr>
                  <a:schemeClr val="accent4">
                    <a:lumMod val="20000"/>
                    <a:lumOff val="80000"/>
                  </a:schemeClr>
                </a:bgClr>
              </a:pattFill>
              <a:ln w="19050">
                <a:solidFill>
                  <a:schemeClr val="lt1"/>
                </a:solidFill>
              </a:ln>
              <a:effectLst>
                <a:glow rad="228600">
                  <a:schemeClr val="accent2">
                    <a:satMod val="175000"/>
                    <a:alpha val="40000"/>
                  </a:schemeClr>
                </a:glow>
              </a:effectLst>
            </c:spPr>
            <c:extLst>
              <c:ext xmlns:c16="http://schemas.microsoft.com/office/drawing/2014/chart" uri="{C3380CC4-5D6E-409C-BE32-E72D297353CC}">
                <c16:uniqueId val="{00000007-4472-44D3-A701-D548AFA6844A}"/>
              </c:ext>
            </c:extLst>
          </c:dPt>
          <c:dPt>
            <c:idx val="4"/>
            <c:bubble3D val="0"/>
            <c:spPr>
              <a:pattFill prst="ltUpDiag">
                <a:fgClr>
                  <a:schemeClr val="accent5"/>
                </a:fgClr>
                <a:bgClr>
                  <a:schemeClr val="accent5">
                    <a:lumMod val="20000"/>
                    <a:lumOff val="80000"/>
                  </a:schemeClr>
                </a:bgClr>
              </a:pattFill>
              <a:ln w="19050">
                <a:solidFill>
                  <a:schemeClr val="lt1"/>
                </a:solidFill>
              </a:ln>
              <a:effectLst>
                <a:glow rad="228600">
                  <a:schemeClr val="accent2">
                    <a:satMod val="175000"/>
                    <a:alpha val="40000"/>
                  </a:schemeClr>
                </a:glow>
              </a:effectLst>
            </c:spPr>
            <c:extLst>
              <c:ext xmlns:c16="http://schemas.microsoft.com/office/drawing/2014/chart" uri="{C3380CC4-5D6E-409C-BE32-E72D297353CC}">
                <c16:uniqueId val="{00000009-4472-44D3-A701-D548AFA6844A}"/>
              </c:ext>
            </c:extLst>
          </c:dPt>
          <c:dPt>
            <c:idx val="5"/>
            <c:bubble3D val="0"/>
            <c:spPr>
              <a:pattFill prst="ltUpDiag">
                <a:fgClr>
                  <a:schemeClr val="accent6"/>
                </a:fgClr>
                <a:bgClr>
                  <a:schemeClr val="accent6">
                    <a:lumMod val="20000"/>
                    <a:lumOff val="80000"/>
                  </a:schemeClr>
                </a:bgClr>
              </a:pattFill>
              <a:ln w="19050">
                <a:solidFill>
                  <a:schemeClr val="lt1"/>
                </a:solidFill>
              </a:ln>
              <a:effectLst>
                <a:glow rad="228600">
                  <a:schemeClr val="accent2">
                    <a:satMod val="175000"/>
                    <a:alpha val="40000"/>
                  </a:schemeClr>
                </a:glow>
              </a:effectLst>
            </c:spPr>
            <c:extLst>
              <c:ext xmlns:c16="http://schemas.microsoft.com/office/drawing/2014/chart" uri="{C3380CC4-5D6E-409C-BE32-E72D297353CC}">
                <c16:uniqueId val="{0000000B-4472-44D3-A701-D548AFA6844A}"/>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ja-JP"/>
              </a:p>
            </c:txPr>
            <c:dLblPos val="bestFit"/>
            <c:showLegendKey val="0"/>
            <c:showVal val="1"/>
            <c:showCatName val="0"/>
            <c:showSerName val="0"/>
            <c:showPercent val="0"/>
            <c:showBubbleSize val="0"/>
            <c:showLeaderLines val="1"/>
            <c:leaderLines>
              <c:spPr>
                <a:ln w="9525">
                  <a:solidFill>
                    <a:schemeClr val="tx1">
                      <a:lumMod val="35000"/>
                      <a:lumOff val="65000"/>
                    </a:schemeClr>
                  </a:solidFill>
                </a:ln>
                <a:effectLst/>
              </c:spPr>
            </c:leaderLines>
            <c:extLst>
              <c:ext xmlns:c15="http://schemas.microsoft.com/office/drawing/2012/chart" uri="{CE6537A1-D6FC-4f65-9D91-7224C49458BB}"/>
            </c:extLst>
          </c:dLbls>
          <c:cat>
            <c:strRef>
              <c:f>Sheet1!$A$2:$A$7</c:f>
              <c:strCache>
                <c:ptCount val="6"/>
                <c:pt idx="0">
                  <c:v>ない</c:v>
                </c:pt>
                <c:pt idx="1">
                  <c:v>１回</c:v>
                </c:pt>
                <c:pt idx="2">
                  <c:v>2~3回</c:v>
                </c:pt>
                <c:pt idx="3">
                  <c:v>4~5回</c:v>
                </c:pt>
                <c:pt idx="4">
                  <c:v>6~9回</c:v>
                </c:pt>
                <c:pt idx="5">
                  <c:v>10回以上</c:v>
                </c:pt>
              </c:strCache>
            </c:strRef>
          </c:cat>
          <c:val>
            <c:numRef>
              <c:f>Sheet1!$B$2:$B$7</c:f>
              <c:numCache>
                <c:formatCode>General</c:formatCode>
                <c:ptCount val="6"/>
                <c:pt idx="0">
                  <c:v>19.7</c:v>
                </c:pt>
                <c:pt idx="1">
                  <c:v>7.5</c:v>
                </c:pt>
                <c:pt idx="2">
                  <c:v>29.2</c:v>
                </c:pt>
                <c:pt idx="3">
                  <c:v>19</c:v>
                </c:pt>
                <c:pt idx="4">
                  <c:v>13.4</c:v>
                </c:pt>
                <c:pt idx="5">
                  <c:v>11.1</c:v>
                </c:pt>
              </c:numCache>
            </c:numRef>
          </c:val>
          <c:extLst>
            <c:ext xmlns:c16="http://schemas.microsoft.com/office/drawing/2014/chart" uri="{C3380CC4-5D6E-409C-BE32-E72D297353CC}">
              <c16:uniqueId val="{0000000C-4472-44D3-A701-D548AFA6844A}"/>
            </c:ext>
          </c:extLst>
        </c:ser>
        <c:dLbls>
          <c:dLblPos val="bestFit"/>
          <c:showLegendKey val="0"/>
          <c:showVal val="1"/>
          <c:showCatName val="0"/>
          <c:showSerName val="0"/>
          <c:showPercent val="0"/>
          <c:showBubbleSize val="0"/>
          <c:showLeaderLines val="1"/>
        </c:dLbls>
        <c:firstSliceAng val="0"/>
      </c:pieChart>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ja-JP" altLang="en-US" b="1" u="sng" dirty="0">
                <a:solidFill>
                  <a:schemeClr val="tx1"/>
                </a:solidFill>
              </a:rPr>
              <a:t>昨年１年間にギフトを贈った機会</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barChart>
        <c:barDir val="col"/>
        <c:grouping val="clustered"/>
        <c:varyColors val="0"/>
        <c:ser>
          <c:idx val="0"/>
          <c:order val="0"/>
          <c:tx>
            <c:strRef>
              <c:f>Sheet1!$B$1</c:f>
              <c:strCache>
                <c:ptCount val="1"/>
                <c:pt idx="0">
                  <c:v>列3</c:v>
                </c:pt>
              </c:strCache>
            </c:strRef>
          </c:tx>
          <c:spPr>
            <a:solidFill>
              <a:schemeClr val="accent1"/>
            </a:solidFill>
            <a:ln>
              <a:noFill/>
            </a:ln>
            <a:effectLst/>
          </c:spPr>
          <c:invertIfNegative val="0"/>
          <c:cat>
            <c:strRef>
              <c:f>Sheet1!$A$2:$A$28</c:f>
              <c:strCache>
                <c:ptCount val="27"/>
                <c:pt idx="0">
                  <c:v>誕生日</c:v>
                </c:pt>
                <c:pt idx="1">
                  <c:v>お中元・お歳暮</c:v>
                </c:pt>
                <c:pt idx="2">
                  <c:v>母の日</c:v>
                </c:pt>
                <c:pt idx="3">
                  <c:v>手土産・ご挨拶</c:v>
                </c:pt>
                <c:pt idx="4">
                  <c:v>クリスマス</c:v>
                </c:pt>
                <c:pt idx="5">
                  <c:v>バレンタイン</c:v>
                </c:pt>
                <c:pt idx="6">
                  <c:v>父の日</c:v>
                </c:pt>
                <c:pt idx="7">
                  <c:v>ちょっとしたお礼</c:v>
                </c:pt>
                <c:pt idx="8">
                  <c:v>年賀・年始</c:v>
                </c:pt>
                <c:pt idx="9">
                  <c:v>出産祝い</c:v>
                </c:pt>
                <c:pt idx="10">
                  <c:v>ホワイトデー</c:v>
                </c:pt>
                <c:pt idx="11">
                  <c:v>進学祝い</c:v>
                </c:pt>
                <c:pt idx="12">
                  <c:v>結婚祝い</c:v>
                </c:pt>
                <c:pt idx="13">
                  <c:v>法事</c:v>
                </c:pt>
                <c:pt idx="14">
                  <c:v>お見舞い</c:v>
                </c:pt>
                <c:pt idx="15">
                  <c:v>敬老の日</c:v>
                </c:pt>
                <c:pt idx="16">
                  <c:v>結婚記念日</c:v>
                </c:pt>
                <c:pt idx="17">
                  <c:v>卒業祝い</c:v>
                </c:pt>
                <c:pt idx="18">
                  <c:v>内祝い</c:v>
                </c:pt>
                <c:pt idx="19">
                  <c:v>合格祝い</c:v>
                </c:pt>
                <c:pt idx="20">
                  <c:v>引っ越し祝い</c:v>
                </c:pt>
                <c:pt idx="21">
                  <c:v>還暦祝い</c:v>
                </c:pt>
                <c:pt idx="22">
                  <c:v>節句祝い</c:v>
                </c:pt>
                <c:pt idx="23">
                  <c:v>退職記念</c:v>
                </c:pt>
                <c:pt idx="24">
                  <c:v>快気祝い</c:v>
                </c:pt>
                <c:pt idx="25">
                  <c:v>就職祝い</c:v>
                </c:pt>
                <c:pt idx="26">
                  <c:v>七五三</c:v>
                </c:pt>
              </c:strCache>
            </c:strRef>
          </c:cat>
          <c:val>
            <c:numRef>
              <c:f>Sheet1!$B$2:$B$28</c:f>
              <c:numCache>
                <c:formatCode>General</c:formatCode>
                <c:ptCount val="27"/>
              </c:numCache>
            </c:numRef>
          </c:val>
          <c:extLst>
            <c:ext xmlns:c16="http://schemas.microsoft.com/office/drawing/2014/chart" uri="{C3380CC4-5D6E-409C-BE32-E72D297353CC}">
              <c16:uniqueId val="{00000000-1B84-467A-9835-1C0583B40236}"/>
            </c:ext>
          </c:extLst>
        </c:ser>
        <c:ser>
          <c:idx val="2"/>
          <c:order val="2"/>
          <c:tx>
            <c:strRef>
              <c:f>Sheet1!$D$1</c:f>
              <c:strCache>
                <c:ptCount val="1"/>
                <c:pt idx="0">
                  <c:v>列2</c:v>
                </c:pt>
              </c:strCache>
            </c:strRef>
          </c:tx>
          <c:spPr>
            <a:solidFill>
              <a:schemeClr val="accent3"/>
            </a:solidFill>
            <a:ln>
              <a:noFill/>
            </a:ln>
            <a:effectLst/>
          </c:spPr>
          <c:invertIfNegative val="0"/>
          <c:cat>
            <c:strRef>
              <c:f>Sheet1!$A$2:$A$28</c:f>
              <c:strCache>
                <c:ptCount val="27"/>
                <c:pt idx="0">
                  <c:v>誕生日</c:v>
                </c:pt>
                <c:pt idx="1">
                  <c:v>お中元・お歳暮</c:v>
                </c:pt>
                <c:pt idx="2">
                  <c:v>母の日</c:v>
                </c:pt>
                <c:pt idx="3">
                  <c:v>手土産・ご挨拶</c:v>
                </c:pt>
                <c:pt idx="4">
                  <c:v>クリスマス</c:v>
                </c:pt>
                <c:pt idx="5">
                  <c:v>バレンタイン</c:v>
                </c:pt>
                <c:pt idx="6">
                  <c:v>父の日</c:v>
                </c:pt>
                <c:pt idx="7">
                  <c:v>ちょっとしたお礼</c:v>
                </c:pt>
                <c:pt idx="8">
                  <c:v>年賀・年始</c:v>
                </c:pt>
                <c:pt idx="9">
                  <c:v>出産祝い</c:v>
                </c:pt>
                <c:pt idx="10">
                  <c:v>ホワイトデー</c:v>
                </c:pt>
                <c:pt idx="11">
                  <c:v>進学祝い</c:v>
                </c:pt>
                <c:pt idx="12">
                  <c:v>結婚祝い</c:v>
                </c:pt>
                <c:pt idx="13">
                  <c:v>法事</c:v>
                </c:pt>
                <c:pt idx="14">
                  <c:v>お見舞い</c:v>
                </c:pt>
                <c:pt idx="15">
                  <c:v>敬老の日</c:v>
                </c:pt>
                <c:pt idx="16">
                  <c:v>結婚記念日</c:v>
                </c:pt>
                <c:pt idx="17">
                  <c:v>卒業祝い</c:v>
                </c:pt>
                <c:pt idx="18">
                  <c:v>内祝い</c:v>
                </c:pt>
                <c:pt idx="19">
                  <c:v>合格祝い</c:v>
                </c:pt>
                <c:pt idx="20">
                  <c:v>引っ越し祝い</c:v>
                </c:pt>
                <c:pt idx="21">
                  <c:v>還暦祝い</c:v>
                </c:pt>
                <c:pt idx="22">
                  <c:v>節句祝い</c:v>
                </c:pt>
                <c:pt idx="23">
                  <c:v>退職記念</c:v>
                </c:pt>
                <c:pt idx="24">
                  <c:v>快気祝い</c:v>
                </c:pt>
                <c:pt idx="25">
                  <c:v>就職祝い</c:v>
                </c:pt>
                <c:pt idx="26">
                  <c:v>七五三</c:v>
                </c:pt>
              </c:strCache>
            </c:strRef>
          </c:cat>
          <c:val>
            <c:numRef>
              <c:f>Sheet1!$D$2:$D$28</c:f>
              <c:numCache>
                <c:formatCode>General</c:formatCode>
                <c:ptCount val="27"/>
              </c:numCache>
            </c:numRef>
          </c:val>
          <c:extLst>
            <c:ext xmlns:c16="http://schemas.microsoft.com/office/drawing/2014/chart" uri="{C3380CC4-5D6E-409C-BE32-E72D297353CC}">
              <c16:uniqueId val="{00000001-1B84-467A-9835-1C0583B40236}"/>
            </c:ext>
          </c:extLst>
        </c:ser>
        <c:dLbls>
          <c:showLegendKey val="0"/>
          <c:showVal val="0"/>
          <c:showCatName val="0"/>
          <c:showSerName val="0"/>
          <c:showPercent val="0"/>
          <c:showBubbleSize val="0"/>
        </c:dLbls>
        <c:gapWidth val="219"/>
        <c:overlap val="-27"/>
        <c:axId val="-2084110080"/>
        <c:axId val="-2084952640"/>
      </c:barChart>
      <c:barChart>
        <c:barDir val="col"/>
        <c:grouping val="clustered"/>
        <c:varyColors val="0"/>
        <c:ser>
          <c:idx val="1"/>
          <c:order val="1"/>
          <c:tx>
            <c:strRef>
              <c:f>Sheet1!$C$1</c:f>
              <c:strCache>
                <c:ptCount val="1"/>
                <c:pt idx="0">
                  <c:v>列1</c:v>
                </c:pt>
              </c:strCache>
            </c:strRef>
          </c:tx>
          <c:spPr>
            <a:solidFill>
              <a:schemeClr val="accent2"/>
            </a:solidFill>
            <a:ln>
              <a:noFill/>
            </a:ln>
            <a:effectLst/>
          </c:spPr>
          <c:invertIfNegative val="0"/>
          <c:dLbls>
            <c:dLbl>
              <c:idx val="1"/>
              <c:spPr>
                <a:noFill/>
                <a:ln>
                  <a:noFill/>
                </a:ln>
                <a:effectLst/>
              </c:spPr>
              <c:txPr>
                <a:bodyPr rot="0" spcFirstLastPara="1" vertOverflow="ellipsis" horzOverflow="clip"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endParaRPr lang="ja-JP"/>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a:noFill/>
                    <a:ln>
                      <a:noFill/>
                    </a:ln>
                  </c15:spPr>
                </c:ext>
                <c:ext xmlns:c16="http://schemas.microsoft.com/office/drawing/2014/chart" uri="{C3380CC4-5D6E-409C-BE32-E72D297353CC}">
                  <c16:uniqueId val="{00000002-1B84-467A-9835-1C0583B40236}"/>
                </c:ext>
              </c:extLst>
            </c:dLbl>
            <c:dLbl>
              <c:idx val="2"/>
              <c:spPr>
                <a:noFill/>
                <a:ln>
                  <a:noFill/>
                </a:ln>
                <a:effectLst/>
              </c:spPr>
              <c:txPr>
                <a:bodyPr rot="0" spcFirstLastPara="1" vertOverflow="ellipsis" horzOverflow="clip"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endParaRPr lang="ja-JP"/>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a:noFill/>
                    <a:ln>
                      <a:noFill/>
                    </a:ln>
                  </c15:spPr>
                </c:ext>
                <c:ext xmlns:c16="http://schemas.microsoft.com/office/drawing/2014/chart" uri="{C3380CC4-5D6E-409C-BE32-E72D297353CC}">
                  <c16:uniqueId val="{00000003-1B84-467A-9835-1C0583B40236}"/>
                </c:ext>
              </c:extLst>
            </c:dLbl>
            <c:dLbl>
              <c:idx val="3"/>
              <c:spPr>
                <a:noFill/>
                <a:ln>
                  <a:noFill/>
                </a:ln>
                <a:effectLst/>
              </c:spPr>
              <c:txPr>
                <a:bodyPr rot="0" spcFirstLastPara="1" vertOverflow="ellipsis" horzOverflow="clip"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endParaRPr lang="ja-JP"/>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a:noFill/>
                    <a:ln>
                      <a:noFill/>
                    </a:ln>
                  </c15:spPr>
                </c:ext>
                <c:ext xmlns:c16="http://schemas.microsoft.com/office/drawing/2014/chart" uri="{C3380CC4-5D6E-409C-BE32-E72D297353CC}">
                  <c16:uniqueId val="{00000004-1B84-467A-9835-1C0583B40236}"/>
                </c:ext>
              </c:extLst>
            </c:dLbl>
            <c:dLbl>
              <c:idx val="4"/>
              <c:spPr>
                <a:noFill/>
                <a:ln>
                  <a:noFill/>
                </a:ln>
                <a:effectLst/>
              </c:spPr>
              <c:txPr>
                <a:bodyPr rot="0" spcFirstLastPara="1" vertOverflow="ellipsis" horzOverflow="clip"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endParaRPr lang="ja-JP"/>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a:noFill/>
                    <a:ln>
                      <a:noFill/>
                    </a:ln>
                  </c15:spPr>
                </c:ext>
                <c:ext xmlns:c16="http://schemas.microsoft.com/office/drawing/2014/chart" uri="{C3380CC4-5D6E-409C-BE32-E72D297353CC}">
                  <c16:uniqueId val="{00000005-1B84-467A-9835-1C0583B40236}"/>
                </c:ext>
              </c:extLst>
            </c:dLbl>
            <c:dLbl>
              <c:idx val="5"/>
              <c:spPr>
                <a:noFill/>
                <a:ln>
                  <a:noFill/>
                </a:ln>
                <a:effectLst/>
              </c:spPr>
              <c:txPr>
                <a:bodyPr rot="0" spcFirstLastPara="1" vertOverflow="ellipsis" horzOverflow="clip"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endParaRPr lang="ja-JP"/>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a:noFill/>
                    <a:ln>
                      <a:noFill/>
                    </a:ln>
                  </c15:spPr>
                </c:ext>
                <c:ext xmlns:c16="http://schemas.microsoft.com/office/drawing/2014/chart" uri="{C3380CC4-5D6E-409C-BE32-E72D297353CC}">
                  <c16:uniqueId val="{00000006-1B84-467A-9835-1C0583B40236}"/>
                </c:ext>
              </c:extLst>
            </c:dLbl>
            <c:dLbl>
              <c:idx val="6"/>
              <c:spPr>
                <a:noFill/>
                <a:ln>
                  <a:noFill/>
                </a:ln>
                <a:effectLst/>
              </c:spPr>
              <c:txPr>
                <a:bodyPr rot="0" spcFirstLastPara="1" vertOverflow="ellipsis" horzOverflow="clip"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endParaRPr lang="ja-JP"/>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a:noFill/>
                    <a:ln>
                      <a:noFill/>
                    </a:ln>
                  </c15:spPr>
                </c:ext>
                <c:ext xmlns:c16="http://schemas.microsoft.com/office/drawing/2014/chart" uri="{C3380CC4-5D6E-409C-BE32-E72D297353CC}">
                  <c16:uniqueId val="{00000007-1B84-467A-9835-1C0583B40236}"/>
                </c:ext>
              </c:extLst>
            </c:dLbl>
            <c:dLbl>
              <c:idx val="7"/>
              <c:spPr>
                <a:noFill/>
                <a:ln>
                  <a:noFill/>
                </a:ln>
                <a:effectLst/>
              </c:spPr>
              <c:txPr>
                <a:bodyPr rot="0" spcFirstLastPara="1" vertOverflow="ellipsis" horzOverflow="clip"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endParaRPr lang="ja-JP"/>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a:noFill/>
                    <a:ln>
                      <a:noFill/>
                    </a:ln>
                  </c15:spPr>
                </c:ext>
                <c:ext xmlns:c16="http://schemas.microsoft.com/office/drawing/2014/chart" uri="{C3380CC4-5D6E-409C-BE32-E72D297353CC}">
                  <c16:uniqueId val="{00000008-1B84-467A-9835-1C0583B40236}"/>
                </c:ext>
              </c:extLst>
            </c:dLbl>
            <c:dLbl>
              <c:idx val="8"/>
              <c:layout>
                <c:manualLayout>
                  <c:x val="7.5883603833346597E-3"/>
                  <c:y val="-5.8937940607485797E-3"/>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endParaRPr lang="ja-JP"/>
                </a:p>
              </c:txPr>
              <c:showLegendKey val="0"/>
              <c:showVal val="1"/>
              <c:showCatName val="0"/>
              <c:showSerName val="0"/>
              <c:showPercent val="0"/>
              <c:showBubbleSize val="0"/>
              <c:extLst>
                <c:ext xmlns:c15="http://schemas.microsoft.com/office/drawing/2012/chart" uri="{CE6537A1-D6FC-4f65-9D91-7224C49458BB}">
                  <c15:layout>
                    <c:manualLayout>
                      <c:w val="4.4088026677357998E-2"/>
                      <c:h val="0.19494107598201499"/>
                    </c:manualLayout>
                  </c15:layout>
                </c:ext>
                <c:ext xmlns:c16="http://schemas.microsoft.com/office/drawing/2014/chart" uri="{C3380CC4-5D6E-409C-BE32-E72D297353CC}">
                  <c16:uniqueId val="{00000009-1B84-467A-9835-1C0583B40236}"/>
                </c:ext>
              </c:extLst>
            </c:dLbl>
            <c:dLbl>
              <c:idx val="9"/>
              <c:spPr>
                <a:noFill/>
                <a:ln>
                  <a:noFill/>
                </a:ln>
                <a:effectLst/>
              </c:spPr>
              <c:txPr>
                <a:bodyPr rot="0" spcFirstLastPara="1" vertOverflow="ellipsis" horzOverflow="clip"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endParaRPr lang="ja-JP"/>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a:noFill/>
                    <a:ln>
                      <a:noFill/>
                    </a:ln>
                  </c15:spPr>
                </c:ext>
                <c:ext xmlns:c16="http://schemas.microsoft.com/office/drawing/2014/chart" uri="{C3380CC4-5D6E-409C-BE32-E72D297353CC}">
                  <c16:uniqueId val="{0000000A-1B84-467A-9835-1C0583B40236}"/>
                </c:ext>
              </c:extLst>
            </c:dLbl>
            <c:dLbl>
              <c:idx val="10"/>
              <c:spPr>
                <a:noFill/>
                <a:ln>
                  <a:noFill/>
                </a:ln>
                <a:effectLst/>
              </c:spPr>
              <c:txPr>
                <a:bodyPr rot="0" spcFirstLastPara="1" vertOverflow="ellipsis" horzOverflow="clip"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endParaRPr lang="ja-JP"/>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a:noFill/>
                    <a:ln>
                      <a:noFill/>
                    </a:ln>
                  </c15:spPr>
                </c:ext>
                <c:ext xmlns:c16="http://schemas.microsoft.com/office/drawing/2014/chart" uri="{C3380CC4-5D6E-409C-BE32-E72D297353CC}">
                  <c16:uniqueId val="{0000000B-1B84-467A-9835-1C0583B40236}"/>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Sheet1!$A$2:$A$28</c:f>
              <c:strCache>
                <c:ptCount val="27"/>
                <c:pt idx="0">
                  <c:v>誕生日</c:v>
                </c:pt>
                <c:pt idx="1">
                  <c:v>お中元・お歳暮</c:v>
                </c:pt>
                <c:pt idx="2">
                  <c:v>母の日</c:v>
                </c:pt>
                <c:pt idx="3">
                  <c:v>手土産・ご挨拶</c:v>
                </c:pt>
                <c:pt idx="4">
                  <c:v>クリスマス</c:v>
                </c:pt>
                <c:pt idx="5">
                  <c:v>バレンタイン</c:v>
                </c:pt>
                <c:pt idx="6">
                  <c:v>父の日</c:v>
                </c:pt>
                <c:pt idx="7">
                  <c:v>ちょっとしたお礼</c:v>
                </c:pt>
                <c:pt idx="8">
                  <c:v>年賀・年始</c:v>
                </c:pt>
                <c:pt idx="9">
                  <c:v>出産祝い</c:v>
                </c:pt>
                <c:pt idx="10">
                  <c:v>ホワイトデー</c:v>
                </c:pt>
                <c:pt idx="11">
                  <c:v>進学祝い</c:v>
                </c:pt>
                <c:pt idx="12">
                  <c:v>結婚祝い</c:v>
                </c:pt>
                <c:pt idx="13">
                  <c:v>法事</c:v>
                </c:pt>
                <c:pt idx="14">
                  <c:v>お見舞い</c:v>
                </c:pt>
                <c:pt idx="15">
                  <c:v>敬老の日</c:v>
                </c:pt>
                <c:pt idx="16">
                  <c:v>結婚記念日</c:v>
                </c:pt>
                <c:pt idx="17">
                  <c:v>卒業祝い</c:v>
                </c:pt>
                <c:pt idx="18">
                  <c:v>内祝い</c:v>
                </c:pt>
                <c:pt idx="19">
                  <c:v>合格祝い</c:v>
                </c:pt>
                <c:pt idx="20">
                  <c:v>引っ越し祝い</c:v>
                </c:pt>
                <c:pt idx="21">
                  <c:v>還暦祝い</c:v>
                </c:pt>
                <c:pt idx="22">
                  <c:v>節句祝い</c:v>
                </c:pt>
                <c:pt idx="23">
                  <c:v>退職記念</c:v>
                </c:pt>
                <c:pt idx="24">
                  <c:v>快気祝い</c:v>
                </c:pt>
                <c:pt idx="25">
                  <c:v>就職祝い</c:v>
                </c:pt>
                <c:pt idx="26">
                  <c:v>七五三</c:v>
                </c:pt>
              </c:strCache>
            </c:strRef>
          </c:cat>
          <c:val>
            <c:numRef>
              <c:f>Sheet1!$C$2:$C$28</c:f>
              <c:numCache>
                <c:formatCode>General</c:formatCode>
                <c:ptCount val="27"/>
                <c:pt idx="0">
                  <c:v>54.7</c:v>
                </c:pt>
                <c:pt idx="1">
                  <c:v>42.4</c:v>
                </c:pt>
                <c:pt idx="2">
                  <c:v>32.9</c:v>
                </c:pt>
                <c:pt idx="3">
                  <c:v>25.6</c:v>
                </c:pt>
                <c:pt idx="4">
                  <c:v>23.6</c:v>
                </c:pt>
                <c:pt idx="5">
                  <c:v>22.4</c:v>
                </c:pt>
                <c:pt idx="6">
                  <c:v>22.4</c:v>
                </c:pt>
                <c:pt idx="7">
                  <c:v>20.100000000000001</c:v>
                </c:pt>
                <c:pt idx="8">
                  <c:v>14.2</c:v>
                </c:pt>
                <c:pt idx="9">
                  <c:v>13.5</c:v>
                </c:pt>
                <c:pt idx="10">
                  <c:v>13.3</c:v>
                </c:pt>
                <c:pt idx="11">
                  <c:v>11.1</c:v>
                </c:pt>
                <c:pt idx="12">
                  <c:v>9.5</c:v>
                </c:pt>
                <c:pt idx="13">
                  <c:v>8.2000000000000011</c:v>
                </c:pt>
                <c:pt idx="14">
                  <c:v>8.1</c:v>
                </c:pt>
                <c:pt idx="15">
                  <c:v>6.2</c:v>
                </c:pt>
                <c:pt idx="16">
                  <c:v>6.1</c:v>
                </c:pt>
                <c:pt idx="17">
                  <c:v>5.4</c:v>
                </c:pt>
                <c:pt idx="18">
                  <c:v>4.9000000000000004</c:v>
                </c:pt>
                <c:pt idx="19">
                  <c:v>3.5</c:v>
                </c:pt>
                <c:pt idx="20">
                  <c:v>2.7</c:v>
                </c:pt>
                <c:pt idx="21">
                  <c:v>2.6</c:v>
                </c:pt>
                <c:pt idx="22">
                  <c:v>2.5</c:v>
                </c:pt>
                <c:pt idx="23">
                  <c:v>2.4</c:v>
                </c:pt>
                <c:pt idx="24">
                  <c:v>2.2000000000000002</c:v>
                </c:pt>
                <c:pt idx="25">
                  <c:v>2.1</c:v>
                </c:pt>
                <c:pt idx="26">
                  <c:v>1.9</c:v>
                </c:pt>
              </c:numCache>
            </c:numRef>
          </c:val>
          <c:extLst>
            <c:ext xmlns:c16="http://schemas.microsoft.com/office/drawing/2014/chart" uri="{C3380CC4-5D6E-409C-BE32-E72D297353CC}">
              <c16:uniqueId val="{0000000C-1B84-467A-9835-1C0583B40236}"/>
            </c:ext>
          </c:extLst>
        </c:ser>
        <c:dLbls>
          <c:showLegendKey val="0"/>
          <c:showVal val="0"/>
          <c:showCatName val="0"/>
          <c:showSerName val="0"/>
          <c:showPercent val="0"/>
          <c:showBubbleSize val="0"/>
        </c:dLbls>
        <c:gapWidth val="93"/>
        <c:overlap val="-27"/>
        <c:axId val="-2099707712"/>
        <c:axId val="-2084006624"/>
      </c:barChart>
      <c:catAx>
        <c:axId val="-2084110080"/>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0" spcFirstLastPara="1" vertOverflow="ellipsis" vert="eaVert"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2084952640"/>
        <c:crosses val="autoZero"/>
        <c:auto val="1"/>
        <c:lblAlgn val="ctr"/>
        <c:lblOffset val="100"/>
        <c:noMultiLvlLbl val="0"/>
      </c:catAx>
      <c:valAx>
        <c:axId val="-2084952640"/>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2084110080"/>
        <c:crosses val="autoZero"/>
        <c:crossBetween val="between"/>
      </c:valAx>
      <c:valAx>
        <c:axId val="-2084006624"/>
        <c:scaling>
          <c:orientation val="minMax"/>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2099707712"/>
        <c:crosses val="max"/>
        <c:crossBetween val="between"/>
      </c:valAx>
      <c:catAx>
        <c:axId val="-2099707712"/>
        <c:scaling>
          <c:orientation val="minMax"/>
        </c:scaling>
        <c:delete val="1"/>
        <c:axPos val="b"/>
        <c:numFmt formatCode="General" sourceLinked="1"/>
        <c:majorTickMark val="out"/>
        <c:minorTickMark val="none"/>
        <c:tickLblPos val="nextTo"/>
        <c:crossAx val="-2084006624"/>
        <c:crosses val="autoZero"/>
        <c:auto val="1"/>
        <c:lblAlgn val="ctr"/>
        <c:lblOffset val="100"/>
        <c:noMultiLvlLbl val="0"/>
      </c:catAx>
      <c:spPr>
        <a:noFill/>
        <a:ln>
          <a:noFill/>
        </a:ln>
        <a:effectLst/>
      </c:spPr>
    </c:plotArea>
    <c:plotVisOnly val="1"/>
    <c:dispBlanksAs val="gap"/>
    <c:showDLblsOverMax val="0"/>
  </c:chart>
  <c:spPr>
    <a:noFill/>
    <a:ln>
      <a:noFill/>
    </a:ln>
    <a:effectLst/>
  </c:spPr>
  <c:txPr>
    <a:bodyPr/>
    <a:lstStyle/>
    <a:p>
      <a:pPr>
        <a:defRPr/>
      </a:pPr>
      <a:endParaRPr lang="ja-JP"/>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列1</c:v>
                </c:pt>
              </c:strCache>
            </c:strRef>
          </c:tx>
          <c:spPr>
            <a:solidFill>
              <a:schemeClr val="accent1"/>
            </a:solidFill>
            <a:ln>
              <a:noFill/>
            </a:ln>
            <a:effectLst/>
          </c:spPr>
          <c:invertIfNegative val="0"/>
          <c:cat>
            <c:strRef>
              <c:f>Sheet1!$A$2:$A$6</c:f>
              <c:strCache>
                <c:ptCount val="5"/>
                <c:pt idx="0">
                  <c:v>見た目</c:v>
                </c:pt>
                <c:pt idx="1">
                  <c:v>音</c:v>
                </c:pt>
                <c:pt idx="2">
                  <c:v>匂い</c:v>
                </c:pt>
                <c:pt idx="3">
                  <c:v>触感</c:v>
                </c:pt>
                <c:pt idx="4">
                  <c:v>味</c:v>
                </c:pt>
              </c:strCache>
            </c:strRef>
          </c:cat>
          <c:val>
            <c:numRef>
              <c:f>Sheet1!$B$2:$B$6</c:f>
              <c:numCache>
                <c:formatCode>General</c:formatCode>
                <c:ptCount val="5"/>
              </c:numCache>
            </c:numRef>
          </c:val>
          <c:extLst>
            <c:ext xmlns:c16="http://schemas.microsoft.com/office/drawing/2014/chart" uri="{C3380CC4-5D6E-409C-BE32-E72D297353CC}">
              <c16:uniqueId val="{00000000-C7A6-4305-B370-9B2F6E868CAE}"/>
            </c:ext>
          </c:extLst>
        </c:ser>
        <c:ser>
          <c:idx val="1"/>
          <c:order val="1"/>
          <c:tx>
            <c:strRef>
              <c:f>Sheet1!$C$1</c:f>
              <c:strCache>
                <c:ptCount val="1"/>
                <c:pt idx="0">
                  <c:v>列2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lumMod val="10000"/>
                      </a:schemeClr>
                    </a:solidFill>
                    <a:latin typeface="+mn-lt"/>
                    <a:ea typeface="+mn-ea"/>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見た目</c:v>
                </c:pt>
                <c:pt idx="1">
                  <c:v>音</c:v>
                </c:pt>
                <c:pt idx="2">
                  <c:v>匂い</c:v>
                </c:pt>
                <c:pt idx="3">
                  <c:v>触感</c:v>
                </c:pt>
                <c:pt idx="4">
                  <c:v>味</c:v>
                </c:pt>
              </c:strCache>
            </c:strRef>
          </c:cat>
          <c:val>
            <c:numRef>
              <c:f>Sheet1!$C$2:$C$6</c:f>
              <c:numCache>
                <c:formatCode>General</c:formatCode>
                <c:ptCount val="5"/>
                <c:pt idx="0">
                  <c:v>61.9</c:v>
                </c:pt>
                <c:pt idx="1">
                  <c:v>9.6999999999999993</c:v>
                </c:pt>
                <c:pt idx="2">
                  <c:v>11.2</c:v>
                </c:pt>
                <c:pt idx="3">
                  <c:v>2.8</c:v>
                </c:pt>
                <c:pt idx="4">
                  <c:v>14.3</c:v>
                </c:pt>
              </c:numCache>
            </c:numRef>
          </c:val>
          <c:extLst>
            <c:ext xmlns:c16="http://schemas.microsoft.com/office/drawing/2014/chart" uri="{C3380CC4-5D6E-409C-BE32-E72D297353CC}">
              <c16:uniqueId val="{00000001-C7A6-4305-B370-9B2F6E868CAE}"/>
            </c:ext>
          </c:extLst>
        </c:ser>
        <c:ser>
          <c:idx val="2"/>
          <c:order val="2"/>
          <c:tx>
            <c:strRef>
              <c:f>Sheet1!$D$1</c:f>
              <c:strCache>
                <c:ptCount val="1"/>
                <c:pt idx="0">
                  <c:v>列3</c:v>
                </c:pt>
              </c:strCache>
            </c:strRef>
          </c:tx>
          <c:spPr>
            <a:solidFill>
              <a:schemeClr val="accent3"/>
            </a:solidFill>
            <a:ln>
              <a:noFill/>
            </a:ln>
            <a:effectLst/>
          </c:spPr>
          <c:invertIfNegative val="0"/>
          <c:cat>
            <c:strRef>
              <c:f>Sheet1!$A$2:$A$6</c:f>
              <c:strCache>
                <c:ptCount val="5"/>
                <c:pt idx="0">
                  <c:v>見た目</c:v>
                </c:pt>
                <c:pt idx="1">
                  <c:v>音</c:v>
                </c:pt>
                <c:pt idx="2">
                  <c:v>匂い</c:v>
                </c:pt>
                <c:pt idx="3">
                  <c:v>触感</c:v>
                </c:pt>
                <c:pt idx="4">
                  <c:v>味</c:v>
                </c:pt>
              </c:strCache>
            </c:strRef>
          </c:cat>
          <c:val>
            <c:numRef>
              <c:f>Sheet1!$D$2:$D$6</c:f>
              <c:numCache>
                <c:formatCode>General</c:formatCode>
                <c:ptCount val="5"/>
              </c:numCache>
            </c:numRef>
          </c:val>
          <c:extLst>
            <c:ext xmlns:c16="http://schemas.microsoft.com/office/drawing/2014/chart" uri="{C3380CC4-5D6E-409C-BE32-E72D297353CC}">
              <c16:uniqueId val="{00000002-C7A6-4305-B370-9B2F6E868CAE}"/>
            </c:ext>
          </c:extLst>
        </c:ser>
        <c:dLbls>
          <c:showLegendKey val="0"/>
          <c:showVal val="0"/>
          <c:showCatName val="0"/>
          <c:showSerName val="0"/>
          <c:showPercent val="0"/>
          <c:showBubbleSize val="0"/>
        </c:dLbls>
        <c:gapWidth val="219"/>
        <c:overlap val="-27"/>
        <c:axId val="-2038653584"/>
        <c:axId val="-2040526976"/>
      </c:barChart>
      <c:catAx>
        <c:axId val="-2038653584"/>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lumMod val="10000"/>
                  </a:schemeClr>
                </a:solidFill>
                <a:latin typeface="+mn-lt"/>
                <a:ea typeface="+mn-ea"/>
                <a:cs typeface="+mn-cs"/>
              </a:defRPr>
            </a:pPr>
            <a:endParaRPr lang="ja-JP"/>
          </a:p>
        </c:txPr>
        <c:crossAx val="-2040526976"/>
        <c:crosses val="autoZero"/>
        <c:auto val="1"/>
        <c:lblAlgn val="ctr"/>
        <c:lblOffset val="100"/>
        <c:noMultiLvlLbl val="0"/>
      </c:catAx>
      <c:valAx>
        <c:axId val="-2040526976"/>
        <c:scaling>
          <c:orientation val="minMax"/>
          <c:min val="0"/>
        </c:scaling>
        <c:delete val="0"/>
        <c:axPos val="l"/>
        <c:majorGridlines>
          <c:spPr>
            <a:ln w="9525" cap="flat" cmpd="sng" algn="ctr">
              <a:solidFill>
                <a:schemeClr val="bg1">
                  <a:lumMod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lumMod val="10000"/>
                  </a:schemeClr>
                </a:solidFill>
                <a:latin typeface="+mn-lt"/>
                <a:ea typeface="+mn-ea"/>
                <a:cs typeface="+mn-cs"/>
              </a:defRPr>
            </a:pPr>
            <a:endParaRPr lang="ja-JP"/>
          </a:p>
        </c:txPr>
        <c:crossAx val="-20386535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2">
  <cs:axisTitle>
    <cs:lnRef idx="0"/>
    <cs:fillRef idx="0"/>
    <cs:effectRef idx="0"/>
    <cs:fontRef idx="minor">
      <a:schemeClr val="tx1">
        <a:lumMod val="65000"/>
        <a:lumOff val="35000"/>
      </a:schemeClr>
    </cs:fontRef>
    <cs:defRPr sz="1197"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ltUpDiag">
        <a:fgClr>
          <a:schemeClr val="phClr"/>
        </a:fgClr>
        <a:bgClr>
          <a:schemeClr val="phClr">
            <a:lumMod val="20000"/>
            <a:lumOff val="80000"/>
          </a:schemeClr>
        </a:bgClr>
      </a:pattFill>
      <a:ln w="19050">
        <a:solidFill>
          <a:schemeClr val="lt1"/>
        </a:solidFill>
      </a:ln>
      <a:effectLst>
        <a:innerShdw blurRad="114300">
          <a:schemeClr val="phClr"/>
        </a:innerShdw>
      </a:effectLst>
    </cs:spPr>
  </cs:dataPoint>
  <cs:dataPoint3D>
    <cs:lnRef idx="0"/>
    <cs:fillRef idx="0">
      <cs:styleClr val="auto"/>
    </cs:fillRef>
    <cs:effectRef idx="0"/>
    <cs:fontRef idx="minor">
      <a:schemeClr val="dk1"/>
    </cs:fontRef>
    <cs:spPr>
      <a:pattFill prst="ltUpDiag">
        <a:fgClr>
          <a:schemeClr val="phClr"/>
        </a:fgClr>
        <a:bgClr>
          <a:schemeClr val="phClr">
            <a:lumMod val="20000"/>
            <a:lumOff val="80000"/>
          </a:schemeClr>
        </a:bgClr>
      </a:pattFill>
      <a:ln w="19050">
        <a:solidFill>
          <a:schemeClr val="lt1"/>
        </a:solidFill>
      </a:ln>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ja-JP" altLang="en-US"/>
              <a:t>マスター タイトルの書式設定</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1AE534B9-A1FE-4D20-9B83-97997E4762F3}" type="datetimeFigureOut">
              <a:rPr kumimoji="1" lang="ja-JP" altLang="en-US" smtClean="0"/>
              <a:t>2018/9/5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BEF06FC2-3ADD-4777-B862-29EE2A936E0D}" type="slidenum">
              <a:rPr kumimoji="1" lang="ja-JP" altLang="en-US" smtClean="0"/>
              <a:t>‹#›</a:t>
            </a:fld>
            <a:endParaRPr kumimoji="1" lang="ja-JP" altLang="en-US"/>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56909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パノラマ写真 (キャプション付き)">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アイコンをクリックして図を追加</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Date Placeholder 2"/>
          <p:cNvSpPr>
            <a:spLocks noGrp="1"/>
          </p:cNvSpPr>
          <p:nvPr>
            <p:ph type="dt" sz="half" idx="10"/>
          </p:nvPr>
        </p:nvSpPr>
        <p:spPr/>
        <p:txBody>
          <a:bodyPr/>
          <a:lstStyle/>
          <a:p>
            <a:fld id="{1AE534B9-A1FE-4D20-9B83-97997E4762F3}" type="datetimeFigureOut">
              <a:rPr kumimoji="1" lang="ja-JP" altLang="en-US" smtClean="0"/>
              <a:t>2018/9/5</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BEF06FC2-3ADD-4777-B862-29EE2A936E0D}" type="slidenum">
              <a:rPr kumimoji="1" lang="ja-JP" altLang="en-US" smtClean="0"/>
              <a:t>‹#›</a:t>
            </a:fld>
            <a:endParaRPr kumimoji="1" lang="ja-JP" altLang="en-US"/>
          </a:p>
        </p:txBody>
      </p:sp>
    </p:spTree>
    <p:extLst>
      <p:ext uri="{BB962C8B-B14F-4D97-AF65-F5344CB8AC3E}">
        <p14:creationId xmlns:p14="http://schemas.microsoft.com/office/powerpoint/2010/main" val="24067116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タイトルとキャプション">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1AE534B9-A1FE-4D20-9B83-97997E4762F3}" type="datetimeFigureOut">
              <a:rPr kumimoji="1" lang="ja-JP" altLang="en-US" smtClean="0"/>
              <a:t>2018/9/5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BEF06FC2-3ADD-4777-B862-29EE2A936E0D}" type="slidenum">
              <a:rPr kumimoji="1" lang="ja-JP" altLang="en-US" smtClean="0"/>
              <a:t>‹#›</a:t>
            </a:fld>
            <a:endParaRPr kumimoji="1" lang="ja-JP" altLang="en-US"/>
          </a:p>
        </p:txBody>
      </p:sp>
    </p:spTree>
    <p:extLst>
      <p:ext uri="{BB962C8B-B14F-4D97-AF65-F5344CB8AC3E}">
        <p14:creationId xmlns:p14="http://schemas.microsoft.com/office/powerpoint/2010/main" val="35704765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引用 (キャプション付き)">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ja-JP" altLang="en-US"/>
              <a:t>マスター タイトルの書式設定</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1AE534B9-A1FE-4D20-9B83-97997E4762F3}" type="datetimeFigureOut">
              <a:rPr kumimoji="1" lang="ja-JP" altLang="en-US" smtClean="0"/>
              <a:t>2018/9/5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BEF06FC2-3ADD-4777-B862-29EE2A936E0D}" type="slidenum">
              <a:rPr kumimoji="1" lang="ja-JP" altLang="en-US" smtClean="0"/>
              <a:t>‹#›</a:t>
            </a:fld>
            <a:endParaRPr kumimoji="1" lang="ja-JP" altLang="en-US"/>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18108725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名札">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1AE534B9-A1FE-4D20-9B83-97997E4762F3}" type="datetimeFigureOut">
              <a:rPr kumimoji="1" lang="ja-JP" altLang="en-US" smtClean="0"/>
              <a:t>2018/9/5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BEF06FC2-3ADD-4777-B862-29EE2A936E0D}" type="slidenum">
              <a:rPr kumimoji="1" lang="ja-JP" altLang="en-US" smtClean="0"/>
              <a:t>‹#›</a:t>
            </a:fld>
            <a:endParaRPr kumimoji="1" lang="ja-JP" altLang="en-US"/>
          </a:p>
        </p:txBody>
      </p:sp>
    </p:spTree>
    <p:extLst>
      <p:ext uri="{BB962C8B-B14F-4D97-AF65-F5344CB8AC3E}">
        <p14:creationId xmlns:p14="http://schemas.microsoft.com/office/powerpoint/2010/main" val="21104601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引用付きの名札">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ja-JP" altLang="en-US"/>
              <a:t>マスター タイトルの書式設定</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ja-JP" altLang="en-US"/>
              <a:t>マスター テキストの書式設定</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1AE534B9-A1FE-4D20-9B83-97997E4762F3}" type="datetimeFigureOut">
              <a:rPr kumimoji="1" lang="ja-JP" altLang="en-US" smtClean="0"/>
              <a:t>2018/9/5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BEF06FC2-3ADD-4777-B862-29EE2A936E0D}" type="slidenum">
              <a:rPr kumimoji="1" lang="ja-JP" altLang="en-US" smtClean="0"/>
              <a:t>‹#›</a:t>
            </a:fld>
            <a:endParaRPr kumimoji="1" lang="ja-JP" altLang="en-US"/>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37268726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真または偽">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ja-JP" altLang="en-US"/>
              <a:t>マスター タイトルの書式設定</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ja-JP" altLang="en-US"/>
              <a:t>マスター テキストの書式設定</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1AE534B9-A1FE-4D20-9B83-97997E4762F3}" type="datetimeFigureOut">
              <a:rPr kumimoji="1" lang="ja-JP" altLang="en-US" smtClean="0"/>
              <a:t>2018/9/5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BEF06FC2-3ADD-4777-B862-29EE2A936E0D}" type="slidenum">
              <a:rPr kumimoji="1" lang="ja-JP" altLang="en-US" smtClean="0"/>
              <a:t>‹#›</a:t>
            </a:fld>
            <a:endParaRPr kumimoji="1" lang="ja-JP" altLang="en-US"/>
          </a:p>
        </p:txBody>
      </p:sp>
    </p:spTree>
    <p:extLst>
      <p:ext uri="{BB962C8B-B14F-4D97-AF65-F5344CB8AC3E}">
        <p14:creationId xmlns:p14="http://schemas.microsoft.com/office/powerpoint/2010/main" val="10734158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ncho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1AE534B9-A1FE-4D20-9B83-97997E4762F3}" type="datetimeFigureOut">
              <a:rPr kumimoji="1" lang="ja-JP" altLang="en-US" smtClean="0"/>
              <a:t>2018/9/5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BEF06FC2-3ADD-4777-B862-29EE2A936E0D}" type="slidenum">
              <a:rPr kumimoji="1" lang="ja-JP" altLang="en-US" smtClean="0"/>
              <a:t>‹#›</a:t>
            </a:fld>
            <a:endParaRPr kumimoji="1" lang="ja-JP" altLang="en-US"/>
          </a:p>
        </p:txBody>
      </p:sp>
    </p:spTree>
    <p:extLst>
      <p:ext uri="{BB962C8B-B14F-4D97-AF65-F5344CB8AC3E}">
        <p14:creationId xmlns:p14="http://schemas.microsoft.com/office/powerpoint/2010/main" val="26513973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1AE534B9-A1FE-4D20-9B83-97997E4762F3}" type="datetimeFigureOut">
              <a:rPr kumimoji="1" lang="ja-JP" altLang="en-US" smtClean="0"/>
              <a:t>2018/9/5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BEF06FC2-3ADD-4777-B862-29EE2A936E0D}" type="slidenum">
              <a:rPr kumimoji="1" lang="ja-JP" altLang="en-US" smtClean="0"/>
              <a:t>‹#›</a:t>
            </a:fld>
            <a:endParaRPr kumimoji="1" lang="ja-JP" altLang="en-US"/>
          </a:p>
        </p:txBody>
      </p:sp>
    </p:spTree>
    <p:extLst>
      <p:ext uri="{BB962C8B-B14F-4D97-AF65-F5344CB8AC3E}">
        <p14:creationId xmlns:p14="http://schemas.microsoft.com/office/powerpoint/2010/main" val="5599890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nchor="ct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1AE534B9-A1FE-4D20-9B83-97997E4762F3}" type="datetimeFigureOut">
              <a:rPr kumimoji="1" lang="ja-JP" altLang="en-US" smtClean="0"/>
              <a:t>2018/9/5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BEF06FC2-3ADD-4777-B862-29EE2A936E0D}" type="slidenum">
              <a:rPr kumimoji="1" lang="ja-JP" altLang="en-US" smtClean="0"/>
              <a:t>‹#›</a:t>
            </a:fld>
            <a:endParaRPr kumimoji="1" lang="ja-JP" altLang="en-US"/>
          </a:p>
        </p:txBody>
      </p:sp>
    </p:spTree>
    <p:extLst>
      <p:ext uri="{BB962C8B-B14F-4D97-AF65-F5344CB8AC3E}">
        <p14:creationId xmlns:p14="http://schemas.microsoft.com/office/powerpoint/2010/main" val="919291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1AE534B9-A1FE-4D20-9B83-97997E4762F3}" type="datetimeFigureOut">
              <a:rPr kumimoji="1" lang="ja-JP" altLang="en-US" smtClean="0"/>
              <a:t>2018/9/5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BEF06FC2-3ADD-4777-B862-29EE2A936E0D}" type="slidenum">
              <a:rPr kumimoji="1" lang="ja-JP" altLang="en-US" smtClean="0"/>
              <a:t>‹#›</a:t>
            </a:fld>
            <a:endParaRPr kumimoji="1" lang="ja-JP" altLang="en-US"/>
          </a:p>
        </p:txBody>
      </p:sp>
    </p:spTree>
    <p:extLst>
      <p:ext uri="{BB962C8B-B14F-4D97-AF65-F5344CB8AC3E}">
        <p14:creationId xmlns:p14="http://schemas.microsoft.com/office/powerpoint/2010/main" val="32201939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1AE534B9-A1FE-4D20-9B83-97997E4762F3}" type="datetimeFigureOut">
              <a:rPr kumimoji="1" lang="ja-JP" altLang="en-US" smtClean="0"/>
              <a:t>2018/9/5</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BEF06FC2-3ADD-4777-B862-29EE2A936E0D}" type="slidenum">
              <a:rPr kumimoji="1" lang="ja-JP" altLang="en-US" smtClean="0"/>
              <a:t>‹#›</a:t>
            </a:fld>
            <a:endParaRPr kumimoji="1" lang="ja-JP" altLang="en-US"/>
          </a:p>
        </p:txBody>
      </p:sp>
    </p:spTree>
    <p:extLst>
      <p:ext uri="{BB962C8B-B14F-4D97-AF65-F5344CB8AC3E}">
        <p14:creationId xmlns:p14="http://schemas.microsoft.com/office/powerpoint/2010/main" val="40229005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ja-JP" altLang="en-US"/>
              <a:t>マスター タイトルの書式設定</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1AE534B9-A1FE-4D20-9B83-97997E4762F3}" type="datetimeFigureOut">
              <a:rPr kumimoji="1" lang="ja-JP" altLang="en-US" smtClean="0"/>
              <a:t>2018/9/5</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BEF06FC2-3ADD-4777-B862-29EE2A936E0D}" type="slidenum">
              <a:rPr kumimoji="1" lang="ja-JP" altLang="en-US" smtClean="0"/>
              <a:t>‹#›</a:t>
            </a:fld>
            <a:endParaRPr kumimoji="1" lang="ja-JP" altLang="en-US"/>
          </a:p>
        </p:txBody>
      </p:sp>
    </p:spTree>
    <p:extLst>
      <p:ext uri="{BB962C8B-B14F-4D97-AF65-F5344CB8AC3E}">
        <p14:creationId xmlns:p14="http://schemas.microsoft.com/office/powerpoint/2010/main" val="42405601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1AE534B9-A1FE-4D20-9B83-97997E4762F3}" type="datetimeFigureOut">
              <a:rPr kumimoji="1" lang="ja-JP" altLang="en-US" smtClean="0"/>
              <a:t>2018/9/5</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BEF06FC2-3ADD-4777-B862-29EE2A936E0D}" type="slidenum">
              <a:rPr kumimoji="1" lang="ja-JP" altLang="en-US" smtClean="0"/>
              <a:t>‹#›</a:t>
            </a:fld>
            <a:endParaRPr kumimoji="1" lang="ja-JP" altLang="en-US"/>
          </a:p>
        </p:txBody>
      </p:sp>
    </p:spTree>
    <p:extLst>
      <p:ext uri="{BB962C8B-B14F-4D97-AF65-F5344CB8AC3E}">
        <p14:creationId xmlns:p14="http://schemas.microsoft.com/office/powerpoint/2010/main" val="7135180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AE534B9-A1FE-4D20-9B83-97997E4762F3}" type="datetimeFigureOut">
              <a:rPr kumimoji="1" lang="ja-JP" altLang="en-US" smtClean="0"/>
              <a:t>2018/9/5</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BEF06FC2-3ADD-4777-B862-29EE2A936E0D}" type="slidenum">
              <a:rPr kumimoji="1" lang="ja-JP" altLang="en-US" smtClean="0"/>
              <a:t>‹#›</a:t>
            </a:fld>
            <a:endParaRPr kumimoji="1" lang="ja-JP" altLang="en-US"/>
          </a:p>
        </p:txBody>
      </p:sp>
    </p:spTree>
    <p:extLst>
      <p:ext uri="{BB962C8B-B14F-4D97-AF65-F5344CB8AC3E}">
        <p14:creationId xmlns:p14="http://schemas.microsoft.com/office/powerpoint/2010/main" val="40890005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ja-JP" altLang="en-US"/>
              <a:t>マスター タイトルの書式設定</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1AE534B9-A1FE-4D20-9B83-97997E4762F3}" type="datetimeFigureOut">
              <a:rPr kumimoji="1" lang="ja-JP" altLang="en-US" smtClean="0"/>
              <a:t>2018/9/5</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BEF06FC2-3ADD-4777-B862-29EE2A936E0D}" type="slidenum">
              <a:rPr kumimoji="1" lang="ja-JP" altLang="en-US" smtClean="0"/>
              <a:t>‹#›</a:t>
            </a:fld>
            <a:endParaRPr kumimoji="1" lang="ja-JP" altLang="en-US"/>
          </a:p>
        </p:txBody>
      </p:sp>
    </p:spTree>
    <p:extLst>
      <p:ext uri="{BB962C8B-B14F-4D97-AF65-F5344CB8AC3E}">
        <p14:creationId xmlns:p14="http://schemas.microsoft.com/office/powerpoint/2010/main" val="3976575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ja-JP" altLang="en-US"/>
              <a:t>マスター タイトルの書式設定</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1AE534B9-A1FE-4D20-9B83-97997E4762F3}" type="datetimeFigureOut">
              <a:rPr kumimoji="1" lang="ja-JP" altLang="en-US" smtClean="0"/>
              <a:t>2018/9/5</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BEF06FC2-3ADD-4777-B862-29EE2A936E0D}" type="slidenum">
              <a:rPr kumimoji="1" lang="ja-JP" altLang="en-US" smtClean="0"/>
              <a:t>‹#›</a:t>
            </a:fld>
            <a:endParaRPr kumimoji="1" lang="ja-JP" altLang="en-US"/>
          </a:p>
        </p:txBody>
      </p:sp>
    </p:spTree>
    <p:extLst>
      <p:ext uri="{BB962C8B-B14F-4D97-AF65-F5344CB8AC3E}">
        <p14:creationId xmlns:p14="http://schemas.microsoft.com/office/powerpoint/2010/main" val="14291364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1AE534B9-A1FE-4D20-9B83-97997E4762F3}" type="datetimeFigureOut">
              <a:rPr kumimoji="1" lang="ja-JP" altLang="en-US" smtClean="0"/>
              <a:t>2018/9/5</a:t>
            </a:fld>
            <a:endParaRPr kumimoji="1" lang="ja-JP" altLang="en-US"/>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kumimoji="1" lang="ja-JP" altLang="en-US"/>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BEF06FC2-3ADD-4777-B862-29EE2A936E0D}" type="slidenum">
              <a:rPr kumimoji="1" lang="ja-JP" altLang="en-US" smtClean="0"/>
              <a:t>‹#›</a:t>
            </a:fld>
            <a:endParaRPr kumimoji="1" lang="ja-JP" altLang="en-US"/>
          </a:p>
        </p:txBody>
      </p:sp>
    </p:spTree>
    <p:extLst>
      <p:ext uri="{BB962C8B-B14F-4D97-AF65-F5344CB8AC3E}">
        <p14:creationId xmlns:p14="http://schemas.microsoft.com/office/powerpoint/2010/main" val="2146756353"/>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0" hangingPunct="1">
        <a:spcBef>
          <a:spcPct val="0"/>
        </a:spcBef>
        <a:buNone/>
        <a:defRPr kumimoji="1" sz="3600" kern="1200" cap="all">
          <a:ln w="3175" cmpd="sng">
            <a:noFill/>
          </a:ln>
          <a:solidFill>
            <a:schemeClr val="tx1"/>
          </a:solidFill>
          <a:effectLst/>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tiff"/><Relationship Id="rId1" Type="http://schemas.openxmlformats.org/officeDocument/2006/relationships/slideLayout" Target="../slideLayouts/slideLayout7.xml"/><Relationship Id="rId4" Type="http://schemas.openxmlformats.org/officeDocument/2006/relationships/image" Target="../media/image3.svg"/></Relationships>
</file>

<file path=ppt/slides/_rels/slide11.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image" Target="../media/image14.tiff"/><Relationship Id="rId1" Type="http://schemas.openxmlformats.org/officeDocument/2006/relationships/slideLayout" Target="../slideLayouts/slideLayout7.xml"/><Relationship Id="rId5" Type="http://schemas.openxmlformats.org/officeDocument/2006/relationships/image" Target="../media/image3.sv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7.xml"/><Relationship Id="rId4" Type="http://schemas.openxmlformats.org/officeDocument/2006/relationships/chart" Target="../charts/chart3.xml"/></Relationships>
</file>

<file path=ppt/slides/_rels/slide19.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8" Type="http://schemas.openxmlformats.org/officeDocument/2006/relationships/hyperlink" Target="https://find-model.jp/insta-lab/instagram-users-enrollment/" TargetMode="External"/><Relationship Id="rId3" Type="http://schemas.openxmlformats.org/officeDocument/2006/relationships/image" Target="../media/image26.svg"/><Relationship Id="rId7" Type="http://schemas.openxmlformats.org/officeDocument/2006/relationships/hyperlink" Target="https://kotobank.jp/word/&#12452;&#12531;&#12473;&#12479;&#12464;&#12521;&#12512;-192491" TargetMode="External"/><Relationship Id="rId2" Type="http://schemas.openxmlformats.org/officeDocument/2006/relationships/image" Target="../media/image25.png"/><Relationship Id="rId1" Type="http://schemas.openxmlformats.org/officeDocument/2006/relationships/slideLayout" Target="../slideLayouts/slideLayout7.xml"/><Relationship Id="rId6" Type="http://schemas.openxmlformats.org/officeDocument/2006/relationships/hyperlink" Target="https://www.myvoice.co.jp/biz/surveys/21316/index.html" TargetMode="External"/><Relationship Id="rId5" Type="http://schemas.openxmlformats.org/officeDocument/2006/relationships/hyperlink" Target="http://www.myvoice.co.jp/biz/surveys/14113/index.html" TargetMode="External"/><Relationship Id="rId4" Type="http://schemas.openxmlformats.org/officeDocument/2006/relationships/hyperlink" Target="http://www.gift-kenkyu.com/2017/09/19/%E3%82%AE%E3%83%95%E3%83%88%E3%81%AE%E5%88%86%E9%A1%9E/" TargetMode="External"/><Relationship Id="rId9" Type="http://schemas.openxmlformats.org/officeDocument/2006/relationships/hyperlink" Target="https://www.make-light.work/web/2018sns/"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7.xml"/><Relationship Id="rId6" Type="http://schemas.openxmlformats.org/officeDocument/2006/relationships/hyperlink" Target="file:///C:\Users\natsumi\Downloads\01&#229;&#157;&#130;&#231;&#148;&#176;&#229;&#136;&#169;&#229;&#186;&#183;.pdf" TargetMode="External"/><Relationship Id="rId5" Type="http://schemas.openxmlformats.org/officeDocument/2006/relationships/hyperlink" Target="https://kotobank.jp/word/&#12452;&#12531;&#12473;&#12479;&#26144;&#12360;-1818354" TargetMode="External"/><Relationship Id="rId4" Type="http://schemas.openxmlformats.org/officeDocument/2006/relationships/hyperlink" Target="https://www.kirin.co.jp/csv/food-life/think/research/report/pdf/report_vol68.pdf"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7.xml"/><Relationship Id="rId4" Type="http://schemas.openxmlformats.org/officeDocument/2006/relationships/hyperlink" Target="http://www.dnp.co.jp/cio/trend/article/10117450_19464.html"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7.xml"/><Relationship Id="rId6" Type="http://schemas.openxmlformats.org/officeDocument/2006/relationships/hyperlink" Target="https://www.jstage.jst.go.jp/article/senshoshi/56/7/56_613/_pdf/-char/ja" TargetMode="External"/><Relationship Id="rId5" Type="http://schemas.openxmlformats.org/officeDocument/2006/relationships/hyperlink" Target="http://www.acrwebsite.org/search/view-conference-proceedings.aspx?Id=9220" TargetMode="External"/><Relationship Id="rId4" Type="http://schemas.openxmlformats.org/officeDocument/2006/relationships/hyperlink" Target="http://www.hakuhodo.co.jp/uploads/2011/09/20060424.pdf"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7.xml"/><Relationship Id="rId5" Type="http://schemas.openxmlformats.org/officeDocument/2006/relationships/hyperlink" Target="https://www.aainc.co.jp/news-release/2017/01602.html" TargetMode="External"/><Relationship Id="rId4" Type="http://schemas.openxmlformats.org/officeDocument/2006/relationships/hyperlink" Target="https://www.jstage.jst.go.jp/article/jssd/64/0/64_236/_pdf/-char/ja"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chart" Target="../charts/chart1.xml"/><Relationship Id="rId1" Type="http://schemas.openxmlformats.org/officeDocument/2006/relationships/slideLayout" Target="../slideLayouts/slideLayout2.xml"/><Relationship Id="rId4" Type="http://schemas.openxmlformats.org/officeDocument/2006/relationships/image" Target="../media/image3.sv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chart" Target="../charts/chart2.xml"/><Relationship Id="rId1" Type="http://schemas.openxmlformats.org/officeDocument/2006/relationships/slideLayout" Target="../slideLayouts/slideLayout2.xml"/><Relationship Id="rId4" Type="http://schemas.openxmlformats.org/officeDocument/2006/relationships/image" Target="../media/image3.svg"/></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3.svg"/><Relationship Id="rId2" Type="http://schemas.openxmlformats.org/officeDocument/2006/relationships/image" Target="../media/image4.jp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7.png"/><Relationship Id="rId4" Type="http://schemas.openxmlformats.org/officeDocument/2006/relationships/image" Target="../media/image6.jpg"/></Relationships>
</file>

<file path=ppt/slides/_rels/slide7.xml.rels><?xml version="1.0" encoding="UTF-8" standalone="yes"?>
<Relationships xmlns="http://schemas.openxmlformats.org/package/2006/relationships"><Relationship Id="rId3" Type="http://schemas.openxmlformats.org/officeDocument/2006/relationships/hyperlink" Target="https://kotobank.jp/word/&#12452;&#12531;&#12473;&#12479;&#12464;&#12521;&#12512;-192491" TargetMode="External"/><Relationship Id="rId7" Type="http://schemas.openxmlformats.org/officeDocument/2006/relationships/image" Target="../media/image3.svg"/><Relationship Id="rId2" Type="http://schemas.openxmlformats.org/officeDocument/2006/relationships/image" Target="../media/image8.tiff"/><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9.tiff"/><Relationship Id="rId4" Type="http://schemas.openxmlformats.org/officeDocument/2006/relationships/hyperlink" Target="https://www.google.co.jp/amp/s/dekiru.net/article/13896/amp/"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tiff"/><Relationship Id="rId1" Type="http://schemas.openxmlformats.org/officeDocument/2006/relationships/slideLayout" Target="../slideLayouts/slideLayout7.xml"/><Relationship Id="rId4" Type="http://schemas.openxmlformats.org/officeDocument/2006/relationships/image" Target="../media/image3.svg"/></Relationships>
</file>

<file path=ppt/slides/_rels/slide9.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image" Target="../media/image11.tiff"/><Relationship Id="rId1" Type="http://schemas.openxmlformats.org/officeDocument/2006/relationships/slideLayout" Target="../slideLayouts/slideLayout7.xml"/><Relationship Id="rId5" Type="http://schemas.openxmlformats.org/officeDocument/2006/relationships/image" Target="../media/image3.sv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BD92752-A380-4F28-ADF3-76430005CEFE}"/>
              </a:ext>
            </a:extLst>
          </p:cNvPr>
          <p:cNvSpPr>
            <a:spLocks noGrp="1"/>
          </p:cNvSpPr>
          <p:nvPr>
            <p:ph type="ctrTitle"/>
          </p:nvPr>
        </p:nvSpPr>
        <p:spPr>
          <a:xfrm>
            <a:off x="684212" y="259079"/>
            <a:ext cx="8001000" cy="2971801"/>
          </a:xfrm>
        </p:spPr>
        <p:txBody>
          <a:bodyPr/>
          <a:lstStyle/>
          <a:p>
            <a:r>
              <a:rPr kumimoji="1" lang="ja-JP" altLang="en-US" b="1" dirty="0">
                <a:solidFill>
                  <a:schemeClr val="bg2">
                    <a:lumMod val="25000"/>
                  </a:schemeClr>
                </a:solidFill>
              </a:rPr>
              <a:t>インスタ映えが</a:t>
            </a:r>
            <a:br>
              <a:rPr kumimoji="1" lang="en-US" altLang="ja-JP" b="1" dirty="0">
                <a:solidFill>
                  <a:schemeClr val="bg2">
                    <a:lumMod val="25000"/>
                  </a:schemeClr>
                </a:solidFill>
              </a:rPr>
            </a:br>
            <a:r>
              <a:rPr kumimoji="1" lang="ja-JP" altLang="en-US" b="1" dirty="0">
                <a:solidFill>
                  <a:schemeClr val="bg2">
                    <a:lumMod val="25000"/>
                  </a:schemeClr>
                </a:solidFill>
              </a:rPr>
              <a:t>女性のギフト購買行動に</a:t>
            </a:r>
            <a:br>
              <a:rPr kumimoji="1" lang="en-US" altLang="ja-JP" b="1" dirty="0">
                <a:solidFill>
                  <a:schemeClr val="bg2">
                    <a:lumMod val="25000"/>
                  </a:schemeClr>
                </a:solidFill>
              </a:rPr>
            </a:br>
            <a:r>
              <a:rPr kumimoji="1" lang="ja-JP" altLang="en-US" b="1" dirty="0">
                <a:solidFill>
                  <a:schemeClr val="bg2">
                    <a:lumMod val="25000"/>
                  </a:schemeClr>
                </a:solidFill>
              </a:rPr>
              <a:t>及ぼす影響</a:t>
            </a:r>
          </a:p>
        </p:txBody>
      </p:sp>
      <p:sp>
        <p:nvSpPr>
          <p:cNvPr id="3" name="字幕 2">
            <a:extLst>
              <a:ext uri="{FF2B5EF4-FFF2-40B4-BE49-F238E27FC236}">
                <a16:creationId xmlns:a16="http://schemas.microsoft.com/office/drawing/2014/main" id="{E6E8B596-6E6F-4B5F-BF9D-5263565B664F}"/>
              </a:ext>
            </a:extLst>
          </p:cNvPr>
          <p:cNvSpPr>
            <a:spLocks noGrp="1"/>
          </p:cNvSpPr>
          <p:nvPr>
            <p:ph type="subTitle" idx="1"/>
          </p:nvPr>
        </p:nvSpPr>
        <p:spPr>
          <a:xfrm>
            <a:off x="3884612" y="3429000"/>
            <a:ext cx="6400800" cy="1947333"/>
          </a:xfrm>
        </p:spPr>
        <p:txBody>
          <a:bodyPr/>
          <a:lstStyle/>
          <a:p>
            <a:r>
              <a:rPr kumimoji="1" lang="ja-JP" altLang="en-US" dirty="0">
                <a:solidFill>
                  <a:schemeClr val="bg2">
                    <a:lumMod val="25000"/>
                  </a:schemeClr>
                </a:solidFill>
              </a:rPr>
              <a:t>大河原　加藤　</a:t>
            </a:r>
            <a:endParaRPr kumimoji="1" lang="en-US" altLang="ja-JP" dirty="0">
              <a:solidFill>
                <a:schemeClr val="bg2">
                  <a:lumMod val="25000"/>
                </a:schemeClr>
              </a:solidFill>
            </a:endParaRPr>
          </a:p>
          <a:p>
            <a:r>
              <a:rPr lang="ja-JP" altLang="en-US" dirty="0">
                <a:solidFill>
                  <a:schemeClr val="bg2">
                    <a:lumMod val="25000"/>
                  </a:schemeClr>
                </a:solidFill>
              </a:rPr>
              <a:t>樋口　堀　宮﨑</a:t>
            </a:r>
            <a:endParaRPr kumimoji="1" lang="ja-JP" altLang="en-US" dirty="0">
              <a:solidFill>
                <a:schemeClr val="bg2">
                  <a:lumMod val="25000"/>
                </a:schemeClr>
              </a:solidFill>
            </a:endParaRPr>
          </a:p>
        </p:txBody>
      </p:sp>
      <p:pic>
        <p:nvPicPr>
          <p:cNvPr id="4" name="図 3">
            <a:extLst>
              <a:ext uri="{FF2B5EF4-FFF2-40B4-BE49-F238E27FC236}">
                <a16:creationId xmlns:a16="http://schemas.microsoft.com/office/drawing/2014/main" id="{9CC5CE83-0B6D-4B5B-968C-D5286109B672}"/>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9804" b="95466" l="1953" r="89974">
                        <a14:foregroundMark x1="14714" y1="79902" x2="2083" y2="77574"/>
                        <a14:foregroundMark x1="17578" y1="90074" x2="23568" y2="95466"/>
                      </a14:backgroundRemoval>
                    </a14:imgEffect>
                  </a14:imgLayer>
                </a14:imgProps>
              </a:ext>
            </a:extLst>
          </a:blip>
          <a:stretch>
            <a:fillRect/>
          </a:stretch>
        </p:blipFill>
        <p:spPr>
          <a:xfrm>
            <a:off x="6373906" y="81280"/>
            <a:ext cx="6454588" cy="6858000"/>
          </a:xfrm>
          <a:prstGeom prst="rect">
            <a:avLst/>
          </a:prstGeom>
        </p:spPr>
      </p:pic>
    </p:spTree>
    <p:extLst>
      <p:ext uri="{BB962C8B-B14F-4D97-AF65-F5344CB8AC3E}">
        <p14:creationId xmlns:p14="http://schemas.microsoft.com/office/powerpoint/2010/main" val="19810804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a:stretch>
            <a:fillRect/>
          </a:stretch>
        </p:blipFill>
        <p:spPr>
          <a:xfrm>
            <a:off x="853440" y="1201421"/>
            <a:ext cx="5460102" cy="3188344"/>
          </a:xfrm>
          <a:prstGeom prst="rect">
            <a:avLst/>
          </a:prstGeom>
        </p:spPr>
      </p:pic>
      <p:sp>
        <p:nvSpPr>
          <p:cNvPr id="2" name="テキスト ボックス 1"/>
          <p:cNvSpPr txBox="1"/>
          <p:nvPr/>
        </p:nvSpPr>
        <p:spPr>
          <a:xfrm>
            <a:off x="6404658" y="3252021"/>
            <a:ext cx="5065982" cy="738664"/>
          </a:xfrm>
          <a:prstGeom prst="rect">
            <a:avLst/>
          </a:prstGeom>
          <a:noFill/>
        </p:spPr>
        <p:txBody>
          <a:bodyPr wrap="square" rtlCol="0">
            <a:spAutoFit/>
          </a:bodyPr>
          <a:lstStyle/>
          <a:p>
            <a:r>
              <a:rPr kumimoji="1" lang="ja-JP" altLang="en-US" sz="1400" dirty="0"/>
              <a:t>キリン食生活文化研究所レポート </a:t>
            </a:r>
            <a:r>
              <a:rPr kumimoji="1" lang="en-US" altLang="ja-JP" sz="1400" dirty="0"/>
              <a:t>vol.68</a:t>
            </a:r>
            <a:r>
              <a:rPr kumimoji="1" lang="ja-JP" altLang="en-US" sz="1400" dirty="0"/>
              <a:t>　ギフト</a:t>
            </a:r>
            <a:endParaRPr kumimoji="1" lang="en-US" altLang="ja-JP" sz="1400" dirty="0"/>
          </a:p>
          <a:p>
            <a:r>
              <a:rPr kumimoji="1" lang="en-US" altLang="ja-JP" sz="1400" dirty="0"/>
              <a:t>(https://www.kirin.co.jp/csv/food-life/think/research/report/pdf/report_vol68.pdf)</a:t>
            </a:r>
            <a:endParaRPr kumimoji="1" lang="ja-JP" altLang="en-US" dirty="0"/>
          </a:p>
        </p:txBody>
      </p:sp>
      <p:sp>
        <p:nvSpPr>
          <p:cNvPr id="5" name="コンテンツ プレースホルダー 2">
            <a:extLst>
              <a:ext uri="{FF2B5EF4-FFF2-40B4-BE49-F238E27FC236}">
                <a16:creationId xmlns:a16="http://schemas.microsoft.com/office/drawing/2014/main" id="{D2AC3D5D-08D5-4E06-B906-8903CD9F7A30}"/>
              </a:ext>
            </a:extLst>
          </p:cNvPr>
          <p:cNvSpPr txBox="1">
            <a:spLocks/>
          </p:cNvSpPr>
          <p:nvPr/>
        </p:nvSpPr>
        <p:spPr>
          <a:xfrm>
            <a:off x="1310640" y="391161"/>
            <a:ext cx="8141652" cy="706120"/>
          </a:xfrm>
          <a:prstGeom prst="rect">
            <a:avLst/>
          </a:prstGeom>
        </p:spPr>
        <p:txBody>
          <a:bodyPr>
            <a:normAutofit fontScale="92500" lnSpcReduction="10000"/>
          </a:bodyPr>
          <a:lst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400" kern="1200" cap="none">
                <a:solidFill>
                  <a:schemeClr val="bg2">
                    <a:lumMod val="75000"/>
                  </a:schemeClr>
                </a:solidFill>
                <a:effectLst/>
                <a:latin typeface="+mn-lt"/>
                <a:ea typeface="+mn-ea"/>
                <a:cs typeface="+mn-cs"/>
              </a:defRPr>
            </a:lvl9pPr>
          </a:lstStyle>
          <a:p>
            <a:pPr marL="0" indent="0">
              <a:buFont typeface="Wingdings 3" panose="05040102010807070707" pitchFamily="18" charset="2"/>
              <a:buNone/>
            </a:pPr>
            <a:r>
              <a:rPr lang="ja-JP" altLang="en-US" sz="4400" b="1" dirty="0">
                <a:solidFill>
                  <a:schemeClr val="bg2">
                    <a:lumMod val="25000"/>
                  </a:schemeClr>
                </a:solidFill>
              </a:rPr>
              <a:t>現状分析（女性に絞った理由）</a:t>
            </a:r>
          </a:p>
        </p:txBody>
      </p:sp>
      <p:pic>
        <p:nvPicPr>
          <p:cNvPr id="6" name="グラフィックス 5" descr="棒グラフ">
            <a:extLst>
              <a:ext uri="{FF2B5EF4-FFF2-40B4-BE49-F238E27FC236}">
                <a16:creationId xmlns:a16="http://schemas.microsoft.com/office/drawing/2014/main" id="{BC87A72E-6BC6-4E6D-83D2-2D5A2380653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96240" y="287021"/>
            <a:ext cx="914400" cy="914400"/>
          </a:xfrm>
          <a:prstGeom prst="rect">
            <a:avLst/>
          </a:prstGeom>
        </p:spPr>
      </p:pic>
      <p:sp>
        <p:nvSpPr>
          <p:cNvPr id="4" name="テキスト ボックス 3">
            <a:extLst>
              <a:ext uri="{FF2B5EF4-FFF2-40B4-BE49-F238E27FC236}">
                <a16:creationId xmlns:a16="http://schemas.microsoft.com/office/drawing/2014/main" id="{D6ECA148-054E-4167-87C7-2EEEB5DEFE48}"/>
              </a:ext>
            </a:extLst>
          </p:cNvPr>
          <p:cNvSpPr txBox="1"/>
          <p:nvPr/>
        </p:nvSpPr>
        <p:spPr>
          <a:xfrm>
            <a:off x="484346" y="5039360"/>
            <a:ext cx="9794240" cy="1261884"/>
          </a:xfrm>
          <a:prstGeom prst="rect">
            <a:avLst/>
          </a:prstGeom>
          <a:noFill/>
        </p:spPr>
        <p:txBody>
          <a:bodyPr wrap="square" rtlCol="0">
            <a:spAutoFit/>
          </a:bodyPr>
          <a:lstStyle/>
          <a:p>
            <a:r>
              <a:rPr kumimoji="1" lang="ja-JP" altLang="en-US" sz="2000" dirty="0">
                <a:solidFill>
                  <a:schemeClr val="bg2">
                    <a:lumMod val="25000"/>
                  </a:schemeClr>
                </a:solidFill>
              </a:rPr>
              <a:t>・ビジュアルコミュニケーションの担い手は、感覚優位な</a:t>
            </a:r>
            <a:r>
              <a:rPr kumimoji="1" lang="en-US" altLang="ja-JP" sz="2000" dirty="0">
                <a:solidFill>
                  <a:schemeClr val="bg2">
                    <a:lumMod val="25000"/>
                  </a:schemeClr>
                </a:solidFill>
              </a:rPr>
              <a:t>10</a:t>
            </a:r>
            <a:r>
              <a:rPr kumimoji="1" lang="ja-JP" altLang="en-US" sz="2000" dirty="0">
                <a:solidFill>
                  <a:schemeClr val="bg2">
                    <a:lumMod val="25000"/>
                  </a:schemeClr>
                </a:solidFill>
              </a:rPr>
              <a:t>～</a:t>
            </a:r>
            <a:r>
              <a:rPr kumimoji="1" lang="en-US" altLang="ja-JP" sz="2000" dirty="0">
                <a:solidFill>
                  <a:schemeClr val="bg2">
                    <a:lumMod val="25000"/>
                  </a:schemeClr>
                </a:solidFill>
              </a:rPr>
              <a:t>20</a:t>
            </a:r>
            <a:r>
              <a:rPr kumimoji="1" lang="ja-JP" altLang="en-US" sz="2000" dirty="0">
                <a:solidFill>
                  <a:schemeClr val="bg2">
                    <a:lumMod val="25000"/>
                  </a:schemeClr>
                </a:solidFill>
              </a:rPr>
              <a:t>代の女性ユーザー。</a:t>
            </a:r>
            <a:endParaRPr kumimoji="1" lang="en-US" altLang="ja-JP" sz="2000" dirty="0">
              <a:solidFill>
                <a:schemeClr val="bg2">
                  <a:lumMod val="25000"/>
                </a:schemeClr>
              </a:solidFill>
            </a:endParaRPr>
          </a:p>
          <a:p>
            <a:r>
              <a:rPr kumimoji="1" lang="ja-JP" altLang="en-US" dirty="0"/>
              <a:t>　　　　　</a:t>
            </a:r>
            <a:r>
              <a:rPr kumimoji="1" lang="en-US" altLang="ja-JP" dirty="0"/>
              <a:t>(</a:t>
            </a:r>
            <a:r>
              <a:rPr kumimoji="1" lang="ja-JP" altLang="en-US" dirty="0"/>
              <a:t>電通法「</a:t>
            </a:r>
            <a:r>
              <a:rPr kumimoji="1" lang="en-US" altLang="ja-JP" dirty="0"/>
              <a:t>SNS</a:t>
            </a:r>
            <a:r>
              <a:rPr kumimoji="1" lang="ja-JP" altLang="en-US" dirty="0"/>
              <a:t>映えの分析から見えてくる若者の情報行動シュミラークルモデル」</a:t>
            </a:r>
            <a:r>
              <a:rPr kumimoji="1" lang="en-US" altLang="ja-JP" dirty="0"/>
              <a:t>)</a:t>
            </a:r>
          </a:p>
          <a:p>
            <a:r>
              <a:rPr kumimoji="1" lang="ja-JP" altLang="en-US" dirty="0"/>
              <a:t>　　　　　</a:t>
            </a:r>
            <a:r>
              <a:rPr kumimoji="1" lang="en-US" altLang="ja-JP" dirty="0"/>
              <a:t>(https://dentsu-ho.com/articles/3747 )</a:t>
            </a:r>
            <a:endParaRPr kumimoji="1" lang="ja-JP" altLang="en-US" dirty="0"/>
          </a:p>
        </p:txBody>
      </p:sp>
    </p:spTree>
    <p:extLst>
      <p:ext uri="{BB962C8B-B14F-4D97-AF65-F5344CB8AC3E}">
        <p14:creationId xmlns:p14="http://schemas.microsoft.com/office/powerpoint/2010/main" val="5026922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p:cNvSpPr txBox="1"/>
          <p:nvPr/>
        </p:nvSpPr>
        <p:spPr>
          <a:xfrm>
            <a:off x="635000" y="1625600"/>
            <a:ext cx="7622600" cy="3416320"/>
          </a:xfrm>
          <a:prstGeom prst="rect">
            <a:avLst/>
          </a:prstGeom>
          <a:noFill/>
        </p:spPr>
        <p:txBody>
          <a:bodyPr wrap="none" rtlCol="0">
            <a:spAutoFit/>
          </a:bodyPr>
          <a:lstStyle/>
          <a:p>
            <a:r>
              <a:rPr lang="ja-JP" altLang="en-US" sz="2800" u="sng" dirty="0">
                <a:solidFill>
                  <a:schemeClr val="bg2">
                    <a:lumMod val="25000"/>
                  </a:schemeClr>
                </a:solidFill>
              </a:rPr>
              <a:t>インスタ映えとは？？</a:t>
            </a:r>
            <a:endParaRPr lang="en-US" altLang="ja-JP" sz="2800" u="sng" dirty="0">
              <a:solidFill>
                <a:schemeClr val="bg2">
                  <a:lumMod val="25000"/>
                </a:schemeClr>
              </a:solidFill>
            </a:endParaRPr>
          </a:p>
          <a:p>
            <a:endParaRPr lang="en-US" altLang="ja-JP" sz="2000" dirty="0">
              <a:solidFill>
                <a:schemeClr val="bg2">
                  <a:lumMod val="25000"/>
                </a:schemeClr>
              </a:solidFill>
            </a:endParaRPr>
          </a:p>
          <a:p>
            <a:r>
              <a:rPr lang="ja-JP" altLang="en-US" sz="2000" dirty="0">
                <a:solidFill>
                  <a:schemeClr val="bg2">
                    <a:lumMod val="25000"/>
                  </a:schemeClr>
                </a:solidFill>
              </a:rPr>
              <a:t>・</a:t>
            </a:r>
            <a:r>
              <a:rPr lang="en-US" altLang="ja-JP" sz="2000" dirty="0" err="1">
                <a:solidFill>
                  <a:schemeClr val="bg2">
                    <a:lumMod val="25000"/>
                  </a:schemeClr>
                </a:solidFill>
              </a:rPr>
              <a:t>Instgram</a:t>
            </a:r>
            <a:r>
              <a:rPr lang="ja-JP" altLang="en-US" sz="2000" dirty="0">
                <a:solidFill>
                  <a:schemeClr val="bg2">
                    <a:lumMod val="25000"/>
                  </a:schemeClr>
                </a:solidFill>
              </a:rPr>
              <a:t>に投稿した写真や、その</a:t>
            </a:r>
            <a:r>
              <a:rPr lang="ja-JP" altLang="en-US" sz="2000" u="sng" dirty="0">
                <a:solidFill>
                  <a:schemeClr val="bg2">
                    <a:lumMod val="50000"/>
                  </a:schemeClr>
                </a:solidFill>
              </a:rPr>
              <a:t>被写体などに対して</a:t>
            </a:r>
            <a:endParaRPr lang="en-US" altLang="ja-JP" sz="2000" u="sng" dirty="0">
              <a:solidFill>
                <a:schemeClr val="bg2">
                  <a:lumMod val="50000"/>
                </a:schemeClr>
              </a:solidFill>
            </a:endParaRPr>
          </a:p>
          <a:p>
            <a:r>
              <a:rPr lang="ja-JP" altLang="en-US" sz="2000" u="sng" dirty="0">
                <a:solidFill>
                  <a:schemeClr val="bg2">
                    <a:lumMod val="50000"/>
                  </a:schemeClr>
                </a:solidFill>
              </a:rPr>
              <a:t>見栄えがするおしゃれに見える、という意味で用いられる表現。</a:t>
            </a:r>
            <a:endParaRPr lang="en-US" altLang="ja-JP" sz="2000" u="sng" dirty="0">
              <a:solidFill>
                <a:schemeClr val="bg2">
                  <a:lumMod val="50000"/>
                </a:schemeClr>
              </a:solidFill>
            </a:endParaRPr>
          </a:p>
          <a:p>
            <a:r>
              <a:rPr kumimoji="1" lang="ja-JP" altLang="en-US" sz="2000" dirty="0">
                <a:solidFill>
                  <a:schemeClr val="bg2">
                    <a:lumMod val="25000"/>
                  </a:schemeClr>
                </a:solidFill>
              </a:rPr>
              <a:t>似た言葉で、「フォトジェニック（写真映えするの意）」、</a:t>
            </a:r>
            <a:endParaRPr kumimoji="1" lang="en-US" altLang="ja-JP" sz="2000" dirty="0">
              <a:solidFill>
                <a:schemeClr val="bg2">
                  <a:lumMod val="25000"/>
                </a:schemeClr>
              </a:solidFill>
            </a:endParaRPr>
          </a:p>
          <a:p>
            <a:r>
              <a:rPr kumimoji="1" lang="ja-JP" altLang="en-US" sz="2000" dirty="0">
                <a:solidFill>
                  <a:schemeClr val="bg2">
                    <a:lumMod val="25000"/>
                  </a:schemeClr>
                </a:solidFill>
              </a:rPr>
              <a:t>「</a:t>
            </a:r>
            <a:r>
              <a:rPr kumimoji="1" lang="en-US" altLang="ja-JP" sz="2000" dirty="0">
                <a:solidFill>
                  <a:schemeClr val="bg2">
                    <a:lumMod val="25000"/>
                  </a:schemeClr>
                </a:solidFill>
              </a:rPr>
              <a:t>SNS</a:t>
            </a:r>
            <a:r>
              <a:rPr kumimoji="1" lang="ja-JP" altLang="en-US" sz="2000" dirty="0">
                <a:solidFill>
                  <a:schemeClr val="bg2">
                    <a:lumMod val="25000"/>
                  </a:schemeClr>
                </a:solidFill>
              </a:rPr>
              <a:t>」と「</a:t>
            </a:r>
            <a:r>
              <a:rPr lang="ja-JP" altLang="en-US" sz="2000" dirty="0">
                <a:solidFill>
                  <a:schemeClr val="bg2">
                    <a:lumMod val="25000"/>
                  </a:schemeClr>
                </a:solidFill>
              </a:rPr>
              <a:t>写真映え」を合わせた造語「</a:t>
            </a:r>
            <a:r>
              <a:rPr lang="en-US" altLang="ja-JP" sz="2000" dirty="0">
                <a:solidFill>
                  <a:schemeClr val="bg2">
                    <a:lumMod val="25000"/>
                  </a:schemeClr>
                </a:solidFill>
              </a:rPr>
              <a:t>SNS</a:t>
            </a:r>
            <a:r>
              <a:rPr lang="ja-JP" altLang="en-US" sz="2000" dirty="0">
                <a:solidFill>
                  <a:schemeClr val="bg2">
                    <a:lumMod val="25000"/>
                  </a:schemeClr>
                </a:solidFill>
              </a:rPr>
              <a:t>映え」がある。</a:t>
            </a:r>
            <a:endParaRPr lang="en-US" altLang="ja-JP" sz="2000" dirty="0">
              <a:solidFill>
                <a:schemeClr val="bg2">
                  <a:lumMod val="25000"/>
                </a:schemeClr>
              </a:solidFill>
            </a:endParaRPr>
          </a:p>
          <a:p>
            <a:endParaRPr lang="en-US" altLang="ja-JP" sz="1400" dirty="0"/>
          </a:p>
          <a:p>
            <a:r>
              <a:rPr lang="ja-JP" altLang="en-US" sz="1400" dirty="0"/>
              <a:t>コトバンク（</a:t>
            </a:r>
            <a:r>
              <a:rPr lang="en-US" altLang="ja-JP" sz="1400" dirty="0"/>
              <a:t>https://</a:t>
            </a:r>
            <a:r>
              <a:rPr lang="en-US" altLang="ja-JP" sz="1400" dirty="0" err="1"/>
              <a:t>kotobank.jp</a:t>
            </a:r>
            <a:r>
              <a:rPr lang="en-US" altLang="ja-JP" sz="1400" dirty="0"/>
              <a:t>/word/</a:t>
            </a:r>
            <a:r>
              <a:rPr lang="ja-JP" altLang="en-US" sz="1400" dirty="0"/>
              <a:t>インスタ映え</a:t>
            </a:r>
            <a:r>
              <a:rPr lang="en-US" altLang="ja-JP" sz="1400" dirty="0"/>
              <a:t>-1818354</a:t>
            </a:r>
            <a:r>
              <a:rPr lang="ja-JP" altLang="en-US" sz="1400" dirty="0"/>
              <a:t>）</a:t>
            </a:r>
            <a:endParaRPr lang="en-US" altLang="ja-JP" sz="1400" dirty="0"/>
          </a:p>
          <a:p>
            <a:endParaRPr kumimoji="1" lang="en-US" altLang="ja-JP" sz="2000" dirty="0">
              <a:solidFill>
                <a:schemeClr val="bg2">
                  <a:lumMod val="25000"/>
                </a:schemeClr>
              </a:solidFill>
            </a:endParaRPr>
          </a:p>
          <a:p>
            <a:endParaRPr kumimoji="1" lang="en-US" altLang="ja-JP" sz="2000" dirty="0">
              <a:solidFill>
                <a:schemeClr val="bg2">
                  <a:lumMod val="25000"/>
                </a:schemeClr>
              </a:solidFill>
            </a:endParaRPr>
          </a:p>
          <a:p>
            <a:r>
              <a:rPr lang="ja-JP" altLang="en-US" sz="2000" dirty="0">
                <a:solidFill>
                  <a:schemeClr val="bg2">
                    <a:lumMod val="25000"/>
                  </a:schemeClr>
                </a:solidFill>
              </a:rPr>
              <a:t>・「</a:t>
            </a:r>
            <a:r>
              <a:rPr lang="en-US" altLang="ja-JP" sz="2000" dirty="0">
                <a:solidFill>
                  <a:schemeClr val="bg2">
                    <a:lumMod val="25000"/>
                  </a:schemeClr>
                </a:solidFill>
              </a:rPr>
              <a:t>2017</a:t>
            </a:r>
            <a:r>
              <a:rPr lang="ja-JP" altLang="en-US" sz="2000" dirty="0">
                <a:solidFill>
                  <a:schemeClr val="bg2">
                    <a:lumMod val="25000"/>
                  </a:schemeClr>
                </a:solidFill>
              </a:rPr>
              <a:t>ユーキャン新語・流行語大賞」にも選ばれた。</a:t>
            </a:r>
            <a:endParaRPr lang="en-US" altLang="ja-JP" sz="2000" dirty="0">
              <a:solidFill>
                <a:schemeClr val="bg2">
                  <a:lumMod val="25000"/>
                </a:schemeClr>
              </a:solidFill>
            </a:endParaRPr>
          </a:p>
        </p:txBody>
      </p:sp>
      <p:pic>
        <p:nvPicPr>
          <p:cNvPr id="4" name="図 3"/>
          <p:cNvPicPr>
            <a:picLocks noChangeAspect="1"/>
          </p:cNvPicPr>
          <p:nvPr/>
        </p:nvPicPr>
        <p:blipFill>
          <a:blip r:embed="rId2"/>
          <a:stretch>
            <a:fillRect/>
          </a:stretch>
        </p:blipFill>
        <p:spPr>
          <a:xfrm>
            <a:off x="8349040" y="531508"/>
            <a:ext cx="2933700" cy="2363133"/>
          </a:xfrm>
          <a:prstGeom prst="rect">
            <a:avLst/>
          </a:prstGeom>
        </p:spPr>
      </p:pic>
      <p:pic>
        <p:nvPicPr>
          <p:cNvPr id="5" name="図 4"/>
          <p:cNvPicPr>
            <a:picLocks noChangeAspect="1"/>
          </p:cNvPicPr>
          <p:nvPr/>
        </p:nvPicPr>
        <p:blipFill>
          <a:blip r:embed="rId3"/>
          <a:stretch>
            <a:fillRect/>
          </a:stretch>
        </p:blipFill>
        <p:spPr>
          <a:xfrm>
            <a:off x="7663240" y="3233444"/>
            <a:ext cx="4305300" cy="3418870"/>
          </a:xfrm>
          <a:prstGeom prst="rect">
            <a:avLst/>
          </a:prstGeom>
        </p:spPr>
      </p:pic>
      <p:sp>
        <p:nvSpPr>
          <p:cNvPr id="6" name="コンテンツ プレースホルダー 2">
            <a:extLst>
              <a:ext uri="{FF2B5EF4-FFF2-40B4-BE49-F238E27FC236}">
                <a16:creationId xmlns:a16="http://schemas.microsoft.com/office/drawing/2014/main" id="{88840707-0787-4C5B-8B9A-2384D6F7032E}"/>
              </a:ext>
            </a:extLst>
          </p:cNvPr>
          <p:cNvSpPr txBox="1">
            <a:spLocks/>
          </p:cNvSpPr>
          <p:nvPr/>
        </p:nvSpPr>
        <p:spPr>
          <a:xfrm>
            <a:off x="1310640" y="391161"/>
            <a:ext cx="8141652" cy="706120"/>
          </a:xfrm>
          <a:prstGeom prst="rect">
            <a:avLst/>
          </a:prstGeom>
        </p:spPr>
        <p:txBody>
          <a:bodyPr>
            <a:normAutofit fontScale="92500" lnSpcReduction="10000"/>
          </a:bodyPr>
          <a:lst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400" kern="1200" cap="none">
                <a:solidFill>
                  <a:schemeClr val="bg2">
                    <a:lumMod val="75000"/>
                  </a:schemeClr>
                </a:solidFill>
                <a:effectLst/>
                <a:latin typeface="+mn-lt"/>
                <a:ea typeface="+mn-ea"/>
                <a:cs typeface="+mn-cs"/>
              </a:defRPr>
            </a:lvl9pPr>
          </a:lstStyle>
          <a:p>
            <a:pPr marL="0" indent="0">
              <a:buFont typeface="Wingdings 3" panose="05040102010807070707" pitchFamily="18" charset="2"/>
              <a:buNone/>
            </a:pPr>
            <a:r>
              <a:rPr lang="ja-JP" altLang="en-US" sz="4400" b="1" dirty="0">
                <a:solidFill>
                  <a:schemeClr val="bg2">
                    <a:lumMod val="25000"/>
                  </a:schemeClr>
                </a:solidFill>
              </a:rPr>
              <a:t>現状分析</a:t>
            </a:r>
          </a:p>
        </p:txBody>
      </p:sp>
      <p:pic>
        <p:nvPicPr>
          <p:cNvPr id="8" name="グラフィックス 7" descr="棒グラフ">
            <a:extLst>
              <a:ext uri="{FF2B5EF4-FFF2-40B4-BE49-F238E27FC236}">
                <a16:creationId xmlns:a16="http://schemas.microsoft.com/office/drawing/2014/main" id="{91FB11D4-B0E9-4B4E-876C-9FE02D7A5BA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96240" y="287021"/>
            <a:ext cx="914400" cy="914400"/>
          </a:xfrm>
          <a:prstGeom prst="rect">
            <a:avLst/>
          </a:prstGeom>
        </p:spPr>
      </p:pic>
    </p:spTree>
    <p:extLst>
      <p:ext uri="{BB962C8B-B14F-4D97-AF65-F5344CB8AC3E}">
        <p14:creationId xmlns:p14="http://schemas.microsoft.com/office/powerpoint/2010/main" val="9210748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5C3B83B7-1667-4186-AA59-B5D5F6F34171}"/>
              </a:ext>
            </a:extLst>
          </p:cNvPr>
          <p:cNvPicPr>
            <a:picLocks noChangeAspect="1"/>
          </p:cNvPicPr>
          <p:nvPr/>
        </p:nvPicPr>
        <p:blipFill>
          <a:blip r:embed="rId2"/>
          <a:stretch>
            <a:fillRect/>
          </a:stretch>
        </p:blipFill>
        <p:spPr>
          <a:xfrm>
            <a:off x="552410" y="308570"/>
            <a:ext cx="914479" cy="914479"/>
          </a:xfrm>
          <a:prstGeom prst="rect">
            <a:avLst/>
          </a:prstGeom>
        </p:spPr>
      </p:pic>
      <p:sp>
        <p:nvSpPr>
          <p:cNvPr id="4" name="正方形/長方形 3">
            <a:extLst>
              <a:ext uri="{FF2B5EF4-FFF2-40B4-BE49-F238E27FC236}">
                <a16:creationId xmlns:a16="http://schemas.microsoft.com/office/drawing/2014/main" id="{5BBC318B-ADA8-4A9B-B193-FE9BCD9926D3}"/>
              </a:ext>
            </a:extLst>
          </p:cNvPr>
          <p:cNvSpPr/>
          <p:nvPr/>
        </p:nvSpPr>
        <p:spPr>
          <a:xfrm>
            <a:off x="1466889" y="453608"/>
            <a:ext cx="4134465" cy="769441"/>
          </a:xfrm>
          <a:prstGeom prst="rect">
            <a:avLst/>
          </a:prstGeom>
        </p:spPr>
        <p:txBody>
          <a:bodyPr wrap="none">
            <a:spAutoFit/>
          </a:bodyPr>
          <a:lstStyle/>
          <a:p>
            <a:pPr lvl="0"/>
            <a:r>
              <a:rPr lang="ja-JP" altLang="en-US" sz="4400" b="1" dirty="0">
                <a:solidFill>
                  <a:srgbClr val="DAEBF8">
                    <a:lumMod val="25000"/>
                  </a:srgbClr>
                </a:solidFill>
              </a:rPr>
              <a:t>現状分析まとめ</a:t>
            </a:r>
          </a:p>
        </p:txBody>
      </p:sp>
      <p:sp>
        <p:nvSpPr>
          <p:cNvPr id="5" name="テキスト ボックス 4">
            <a:extLst>
              <a:ext uri="{FF2B5EF4-FFF2-40B4-BE49-F238E27FC236}">
                <a16:creationId xmlns:a16="http://schemas.microsoft.com/office/drawing/2014/main" id="{C5EB2E5F-D206-49D4-92C2-C2F325776F5E}"/>
              </a:ext>
            </a:extLst>
          </p:cNvPr>
          <p:cNvSpPr txBox="1"/>
          <p:nvPr/>
        </p:nvSpPr>
        <p:spPr>
          <a:xfrm>
            <a:off x="1009649" y="1747521"/>
            <a:ext cx="9906000" cy="3693319"/>
          </a:xfrm>
          <a:prstGeom prst="rect">
            <a:avLst/>
          </a:prstGeom>
          <a:noFill/>
        </p:spPr>
        <p:txBody>
          <a:bodyPr wrap="square" rtlCol="0">
            <a:spAutoFit/>
          </a:bodyPr>
          <a:lstStyle/>
          <a:p>
            <a:r>
              <a:rPr kumimoji="1" lang="ja-JP" altLang="en-US" dirty="0">
                <a:solidFill>
                  <a:schemeClr val="bg2">
                    <a:lumMod val="25000"/>
                  </a:schemeClr>
                </a:solidFill>
              </a:rPr>
              <a:t>・ギフトは私たちの日常に根付いており、約</a:t>
            </a:r>
            <a:r>
              <a:rPr kumimoji="1" lang="en-US" altLang="ja-JP" dirty="0">
                <a:solidFill>
                  <a:schemeClr val="bg2">
                    <a:lumMod val="25000"/>
                  </a:schemeClr>
                </a:solidFill>
              </a:rPr>
              <a:t>8</a:t>
            </a:r>
            <a:r>
              <a:rPr kumimoji="1" lang="ja-JP" altLang="en-US" dirty="0">
                <a:solidFill>
                  <a:schemeClr val="bg2">
                    <a:lumMod val="25000"/>
                  </a:schemeClr>
                </a:solidFill>
              </a:rPr>
              <a:t>割の人が</a:t>
            </a:r>
            <a:r>
              <a:rPr kumimoji="1" lang="en-US" altLang="ja-JP" dirty="0">
                <a:solidFill>
                  <a:schemeClr val="bg2">
                    <a:lumMod val="25000"/>
                  </a:schemeClr>
                </a:solidFill>
              </a:rPr>
              <a:t>1</a:t>
            </a:r>
            <a:r>
              <a:rPr kumimoji="1" lang="ja-JP" altLang="en-US" dirty="0">
                <a:solidFill>
                  <a:schemeClr val="bg2">
                    <a:lumMod val="25000"/>
                  </a:schemeClr>
                </a:solidFill>
              </a:rPr>
              <a:t>年以内にギフト行動を行って</a:t>
            </a:r>
            <a:r>
              <a:rPr kumimoji="1" lang="ja-JP" altLang="en-US" dirty="0" err="1">
                <a:solidFill>
                  <a:schemeClr val="bg2">
                    <a:lumMod val="25000"/>
                  </a:schemeClr>
                </a:solidFill>
              </a:rPr>
              <a:t>い</a:t>
            </a:r>
            <a:r>
              <a:rPr kumimoji="1" lang="ja-JP" altLang="en-US" dirty="0">
                <a:solidFill>
                  <a:schemeClr val="bg2">
                    <a:lumMod val="25000"/>
                  </a:schemeClr>
                </a:solidFill>
              </a:rPr>
              <a:t>おり、</a:t>
            </a:r>
            <a:endParaRPr kumimoji="1" lang="en-US" altLang="ja-JP" dirty="0">
              <a:solidFill>
                <a:schemeClr val="bg2">
                  <a:lumMod val="25000"/>
                </a:schemeClr>
              </a:solidFill>
            </a:endParaRPr>
          </a:p>
          <a:p>
            <a:r>
              <a:rPr kumimoji="1" lang="ja-JP" altLang="en-US" dirty="0">
                <a:solidFill>
                  <a:schemeClr val="bg2">
                    <a:lumMod val="25000"/>
                  </a:schemeClr>
                </a:solidFill>
              </a:rPr>
              <a:t>　その中でも最も多い機会が誕生日である。</a:t>
            </a:r>
            <a:endParaRPr kumimoji="1" lang="en-US" altLang="ja-JP" dirty="0">
              <a:solidFill>
                <a:schemeClr val="bg2">
                  <a:lumMod val="25000"/>
                </a:schemeClr>
              </a:solidFill>
            </a:endParaRPr>
          </a:p>
          <a:p>
            <a:endParaRPr kumimoji="1" lang="en-US" altLang="ja-JP" dirty="0">
              <a:solidFill>
                <a:schemeClr val="bg2">
                  <a:lumMod val="25000"/>
                </a:schemeClr>
              </a:solidFill>
            </a:endParaRPr>
          </a:p>
          <a:p>
            <a:r>
              <a:rPr kumimoji="1" lang="ja-JP" altLang="en-US" dirty="0">
                <a:solidFill>
                  <a:schemeClr val="bg2">
                    <a:lumMod val="25000"/>
                  </a:schemeClr>
                </a:solidFill>
              </a:rPr>
              <a:t>・写真で何をもらったかをすぐに伝えられるインスタグラムを見ると、いかに我々の生活に</a:t>
            </a:r>
            <a:endParaRPr kumimoji="1" lang="en-US" altLang="ja-JP" dirty="0">
              <a:solidFill>
                <a:schemeClr val="bg2">
                  <a:lumMod val="25000"/>
                </a:schemeClr>
              </a:solidFill>
            </a:endParaRPr>
          </a:p>
          <a:p>
            <a:r>
              <a:rPr kumimoji="1" lang="ja-JP" altLang="en-US" dirty="0">
                <a:solidFill>
                  <a:schemeClr val="bg2">
                    <a:lumMod val="25000"/>
                  </a:schemeClr>
                </a:solidFill>
              </a:rPr>
              <a:t>　ギフトが根付いているかがわかる。</a:t>
            </a:r>
            <a:endParaRPr kumimoji="1" lang="en-US" altLang="ja-JP" dirty="0">
              <a:solidFill>
                <a:schemeClr val="bg2">
                  <a:lumMod val="25000"/>
                </a:schemeClr>
              </a:solidFill>
            </a:endParaRPr>
          </a:p>
          <a:p>
            <a:endParaRPr kumimoji="1" lang="en-US" altLang="ja-JP" dirty="0">
              <a:solidFill>
                <a:schemeClr val="bg2">
                  <a:lumMod val="25000"/>
                </a:schemeClr>
              </a:solidFill>
            </a:endParaRPr>
          </a:p>
          <a:p>
            <a:r>
              <a:rPr kumimoji="1" lang="ja-JP" altLang="en-US" dirty="0">
                <a:solidFill>
                  <a:schemeClr val="bg2">
                    <a:lumMod val="25000"/>
                  </a:schemeClr>
                </a:solidFill>
              </a:rPr>
              <a:t>・ギフトを貰う→インスタグラムに投稿、という流れがあるということ。</a:t>
            </a:r>
            <a:endParaRPr kumimoji="1" lang="en-US" altLang="ja-JP" dirty="0">
              <a:solidFill>
                <a:schemeClr val="bg2">
                  <a:lumMod val="25000"/>
                </a:schemeClr>
              </a:solidFill>
            </a:endParaRPr>
          </a:p>
          <a:p>
            <a:endParaRPr kumimoji="1" lang="en-US" altLang="ja-JP" dirty="0">
              <a:solidFill>
                <a:schemeClr val="bg2">
                  <a:lumMod val="25000"/>
                </a:schemeClr>
              </a:solidFill>
            </a:endParaRPr>
          </a:p>
          <a:p>
            <a:r>
              <a:rPr kumimoji="1" lang="ja-JP" altLang="en-US" dirty="0">
                <a:solidFill>
                  <a:schemeClr val="bg2">
                    <a:lumMod val="25000"/>
                  </a:schemeClr>
                </a:solidFill>
              </a:rPr>
              <a:t>・利用者は男性よりも女性が多い。</a:t>
            </a:r>
            <a:endParaRPr kumimoji="1" lang="en-US" altLang="ja-JP" dirty="0">
              <a:solidFill>
                <a:schemeClr val="bg2">
                  <a:lumMod val="25000"/>
                </a:schemeClr>
              </a:solidFill>
            </a:endParaRPr>
          </a:p>
          <a:p>
            <a:endParaRPr kumimoji="1" lang="en-US" altLang="ja-JP" dirty="0">
              <a:solidFill>
                <a:schemeClr val="bg2">
                  <a:lumMod val="25000"/>
                </a:schemeClr>
              </a:solidFill>
            </a:endParaRPr>
          </a:p>
          <a:p>
            <a:r>
              <a:rPr kumimoji="1" lang="ja-JP" altLang="en-US" dirty="0">
                <a:solidFill>
                  <a:schemeClr val="bg2">
                    <a:lumMod val="25000"/>
                  </a:schemeClr>
                </a:solidFill>
              </a:rPr>
              <a:t>・ギフト購買行動を行う人も女性が多い。</a:t>
            </a:r>
            <a:endParaRPr kumimoji="1" lang="en-US" altLang="ja-JP" dirty="0">
              <a:solidFill>
                <a:schemeClr val="bg2">
                  <a:lumMod val="25000"/>
                </a:schemeClr>
              </a:solidFill>
            </a:endParaRPr>
          </a:p>
          <a:p>
            <a:endParaRPr kumimoji="1" lang="en-US" altLang="ja-JP" dirty="0">
              <a:solidFill>
                <a:schemeClr val="bg2">
                  <a:lumMod val="25000"/>
                </a:schemeClr>
              </a:solidFill>
            </a:endParaRPr>
          </a:p>
          <a:p>
            <a:endParaRPr kumimoji="1" lang="ja-JP" altLang="en-US" dirty="0">
              <a:solidFill>
                <a:schemeClr val="bg2">
                  <a:lumMod val="25000"/>
                </a:schemeClr>
              </a:solidFill>
            </a:endParaRPr>
          </a:p>
        </p:txBody>
      </p:sp>
    </p:spTree>
    <p:extLst>
      <p:ext uri="{BB962C8B-B14F-4D97-AF65-F5344CB8AC3E}">
        <p14:creationId xmlns:p14="http://schemas.microsoft.com/office/powerpoint/2010/main" val="6116964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グラフィックス 9" descr="歯車付きの頭">
            <a:extLst>
              <a:ext uri="{FF2B5EF4-FFF2-40B4-BE49-F238E27FC236}">
                <a16:creationId xmlns:a16="http://schemas.microsoft.com/office/drawing/2014/main" id="{A1CE4AB0-8E0F-4F91-B0E2-C2688BD9B1A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81882" y="290898"/>
            <a:ext cx="914400" cy="914400"/>
          </a:xfrm>
          <a:prstGeom prst="rect">
            <a:avLst/>
          </a:prstGeom>
        </p:spPr>
      </p:pic>
      <p:sp>
        <p:nvSpPr>
          <p:cNvPr id="3" name="正方形/長方形 2"/>
          <p:cNvSpPr/>
          <p:nvPr/>
        </p:nvSpPr>
        <p:spPr>
          <a:xfrm flipH="1">
            <a:off x="1629682" y="394155"/>
            <a:ext cx="9317718" cy="707886"/>
          </a:xfrm>
          <a:prstGeom prst="rect">
            <a:avLst/>
          </a:prstGeom>
        </p:spPr>
        <p:txBody>
          <a:bodyPr wrap="square">
            <a:spAutoFit/>
          </a:bodyPr>
          <a:lstStyle/>
          <a:p>
            <a:r>
              <a:rPr lang="ja-JP" altLang="en-US" sz="4000" b="1" dirty="0">
                <a:solidFill>
                  <a:srgbClr val="002060"/>
                </a:solidFill>
              </a:rPr>
              <a:t>先行研究</a:t>
            </a:r>
            <a:endParaRPr lang="en-US" altLang="ja-JP" sz="4000" b="1" dirty="0">
              <a:solidFill>
                <a:srgbClr val="002060"/>
              </a:solidFill>
            </a:endParaRPr>
          </a:p>
        </p:txBody>
      </p:sp>
      <p:sp>
        <p:nvSpPr>
          <p:cNvPr id="5" name="テキスト ボックス 4"/>
          <p:cNvSpPr txBox="1"/>
          <p:nvPr/>
        </p:nvSpPr>
        <p:spPr>
          <a:xfrm>
            <a:off x="1629682" y="1389965"/>
            <a:ext cx="7853432" cy="1231106"/>
          </a:xfrm>
          <a:prstGeom prst="rect">
            <a:avLst/>
          </a:prstGeom>
          <a:noFill/>
        </p:spPr>
        <p:txBody>
          <a:bodyPr wrap="none" rtlCol="0">
            <a:spAutoFit/>
          </a:bodyPr>
          <a:lstStyle/>
          <a:p>
            <a:r>
              <a:rPr kumimoji="1" lang="ja-JP" altLang="en-US" sz="2000" dirty="0">
                <a:solidFill>
                  <a:srgbClr val="002060"/>
                </a:solidFill>
              </a:rPr>
              <a:t>・</a:t>
            </a:r>
            <a:r>
              <a:rPr lang="en-US" altLang="ja-JP" dirty="0">
                <a:solidFill>
                  <a:srgbClr val="002060"/>
                </a:solidFill>
              </a:rPr>
              <a:t>IT</a:t>
            </a:r>
            <a:r>
              <a:rPr kumimoji="1" lang="ja-JP" altLang="en-US" dirty="0">
                <a:solidFill>
                  <a:srgbClr val="002060"/>
                </a:solidFill>
              </a:rPr>
              <a:t>の</a:t>
            </a:r>
            <a:r>
              <a:rPr lang="ja-JP" altLang="en-US" dirty="0">
                <a:solidFill>
                  <a:srgbClr val="002060"/>
                </a:solidFill>
              </a:rPr>
              <a:t>進展によるソーシャルメディアの登場が、多様なネットワークへの</a:t>
            </a:r>
            <a:endParaRPr lang="en-US" altLang="ja-JP" dirty="0">
              <a:solidFill>
                <a:srgbClr val="002060"/>
              </a:solidFill>
            </a:endParaRPr>
          </a:p>
          <a:p>
            <a:r>
              <a:rPr lang="ja-JP" altLang="en-US" dirty="0">
                <a:solidFill>
                  <a:srgbClr val="002060"/>
                </a:solidFill>
              </a:rPr>
              <a:t>　所属を可能にし、状況思考的コミュニケーションが生じたこと、さらに</a:t>
            </a:r>
            <a:endParaRPr lang="en-US" altLang="ja-JP" dirty="0">
              <a:solidFill>
                <a:srgbClr val="002060"/>
              </a:solidFill>
            </a:endParaRPr>
          </a:p>
          <a:p>
            <a:r>
              <a:rPr lang="ja-JP" altLang="en-US" dirty="0">
                <a:solidFill>
                  <a:srgbClr val="002060"/>
                </a:solidFill>
              </a:rPr>
              <a:t>　多様なコミュニティへの帰属意識を高めるためのツールとして、カジュ</a:t>
            </a:r>
            <a:endParaRPr lang="en-US" altLang="ja-JP" dirty="0">
              <a:solidFill>
                <a:srgbClr val="002060"/>
              </a:solidFill>
            </a:endParaRPr>
          </a:p>
          <a:p>
            <a:r>
              <a:rPr lang="ja-JP" altLang="en-US" dirty="0">
                <a:solidFill>
                  <a:srgbClr val="002060"/>
                </a:solidFill>
              </a:rPr>
              <a:t>　アルギフトが利用されている。　　　　　　　　　　　（辻本　</a:t>
            </a:r>
            <a:r>
              <a:rPr lang="en-US" altLang="ja-JP" dirty="0">
                <a:solidFill>
                  <a:srgbClr val="002060"/>
                </a:solidFill>
              </a:rPr>
              <a:t>2011</a:t>
            </a:r>
            <a:r>
              <a:rPr lang="ja-JP" altLang="en-US" dirty="0">
                <a:solidFill>
                  <a:srgbClr val="002060"/>
                </a:solidFill>
              </a:rPr>
              <a:t>）</a:t>
            </a:r>
            <a:endParaRPr kumimoji="1" lang="ja-JP" altLang="en-US" sz="2000" dirty="0">
              <a:solidFill>
                <a:srgbClr val="002060"/>
              </a:solidFill>
            </a:endParaRPr>
          </a:p>
        </p:txBody>
      </p:sp>
      <p:sp>
        <p:nvSpPr>
          <p:cNvPr id="7" name="テキスト ボックス 6"/>
          <p:cNvSpPr txBox="1"/>
          <p:nvPr/>
        </p:nvSpPr>
        <p:spPr>
          <a:xfrm>
            <a:off x="1629682" y="3614192"/>
            <a:ext cx="8847294" cy="646331"/>
          </a:xfrm>
          <a:prstGeom prst="rect">
            <a:avLst/>
          </a:prstGeom>
          <a:noFill/>
        </p:spPr>
        <p:txBody>
          <a:bodyPr wrap="none" rtlCol="0">
            <a:spAutoFit/>
          </a:bodyPr>
          <a:lstStyle/>
          <a:p>
            <a:pPr marL="285750" indent="-285750">
              <a:buFont typeface="Arial" charset="0"/>
              <a:buChar char="•"/>
            </a:pPr>
            <a:r>
              <a:rPr lang="ja-JP" altLang="en-US" dirty="0">
                <a:solidFill>
                  <a:srgbClr val="002060"/>
                </a:solidFill>
              </a:rPr>
              <a:t>与え手の 社会的ネットワークが受け手へのギフトの商品選択や、ギフトに対する</a:t>
            </a:r>
            <a:endParaRPr lang="en-US" altLang="ja-JP" dirty="0">
              <a:solidFill>
                <a:srgbClr val="002060"/>
              </a:solidFill>
            </a:endParaRPr>
          </a:p>
          <a:p>
            <a:r>
              <a:rPr lang="ja-JP" altLang="en-US" dirty="0">
                <a:solidFill>
                  <a:srgbClr val="002060"/>
                </a:solidFill>
              </a:rPr>
              <a:t>　価値観に影響をあたえる。 　　　　　　　　　　　　　　　　 </a:t>
            </a:r>
            <a:r>
              <a:rPr lang="en-US" altLang="ja-JP" dirty="0">
                <a:solidFill>
                  <a:srgbClr val="002060"/>
                </a:solidFill>
              </a:rPr>
              <a:t>(</a:t>
            </a:r>
            <a:r>
              <a:rPr lang="en-US" altLang="ja-JP" dirty="0" err="1">
                <a:solidFill>
                  <a:srgbClr val="002060"/>
                </a:solidFill>
              </a:rPr>
              <a:t>Lowrey</a:t>
            </a:r>
            <a:r>
              <a:rPr lang="en-US" altLang="ja-JP" dirty="0">
                <a:solidFill>
                  <a:srgbClr val="002060"/>
                </a:solidFill>
              </a:rPr>
              <a:t> 2001)</a:t>
            </a:r>
          </a:p>
        </p:txBody>
      </p:sp>
      <p:sp>
        <p:nvSpPr>
          <p:cNvPr id="8" name="テキスト ボックス 7"/>
          <p:cNvSpPr txBox="1"/>
          <p:nvPr/>
        </p:nvSpPr>
        <p:spPr>
          <a:xfrm>
            <a:off x="1629682" y="5253644"/>
            <a:ext cx="9603911" cy="1477328"/>
          </a:xfrm>
          <a:prstGeom prst="rect">
            <a:avLst/>
          </a:prstGeom>
          <a:noFill/>
        </p:spPr>
        <p:txBody>
          <a:bodyPr wrap="none" rtlCol="0">
            <a:spAutoFit/>
          </a:bodyPr>
          <a:lstStyle/>
          <a:p>
            <a:pPr marL="285750" indent="-285750">
              <a:buFont typeface="Arial" charset="0"/>
              <a:buChar char="•"/>
            </a:pPr>
            <a:r>
              <a:rPr lang="ja-JP" altLang="en-US" dirty="0">
                <a:solidFill>
                  <a:schemeClr val="bg2">
                    <a:lumMod val="25000"/>
                  </a:schemeClr>
                </a:solidFill>
              </a:rPr>
              <a:t>インスタグラムは家族・友人といった強いつながりのユーザ間でつながっているため 、</a:t>
            </a:r>
            <a:endParaRPr lang="en-US" altLang="ja-JP" dirty="0">
              <a:solidFill>
                <a:schemeClr val="bg2">
                  <a:lumMod val="25000"/>
                </a:schemeClr>
              </a:solidFill>
            </a:endParaRPr>
          </a:p>
          <a:p>
            <a:r>
              <a:rPr lang="ja-JP" altLang="en-US" dirty="0">
                <a:solidFill>
                  <a:schemeClr val="bg2">
                    <a:lumMod val="25000"/>
                  </a:schemeClr>
                </a:solidFill>
              </a:rPr>
              <a:t>既知のユーザから信頼ある情報がもたらされるので、その後の購買行動に</a:t>
            </a:r>
            <a:endParaRPr lang="en-US" altLang="ja-JP" dirty="0">
              <a:solidFill>
                <a:schemeClr val="bg2">
                  <a:lumMod val="25000"/>
                </a:schemeClr>
              </a:solidFill>
            </a:endParaRPr>
          </a:p>
          <a:p>
            <a:r>
              <a:rPr lang="ja-JP" altLang="en-US" dirty="0">
                <a:solidFill>
                  <a:schemeClr val="bg2">
                    <a:lumMod val="25000"/>
                  </a:schemeClr>
                </a:solidFill>
              </a:rPr>
              <a:t>影響を与えることができる。 　　　　　　　（坂田　</a:t>
            </a:r>
            <a:r>
              <a:rPr lang="en-US" altLang="ja-JP" dirty="0">
                <a:solidFill>
                  <a:schemeClr val="bg2">
                    <a:lumMod val="25000"/>
                  </a:schemeClr>
                </a:solidFill>
              </a:rPr>
              <a:t>2016)</a:t>
            </a:r>
          </a:p>
          <a:p>
            <a:endParaRPr lang="ja-JP" altLang="en-US" dirty="0"/>
          </a:p>
          <a:p>
            <a:endParaRPr lang="ja-JP" altLang="en-US" dirty="0"/>
          </a:p>
        </p:txBody>
      </p:sp>
    </p:spTree>
    <p:extLst>
      <p:ext uri="{BB962C8B-B14F-4D97-AF65-F5344CB8AC3E}">
        <p14:creationId xmlns:p14="http://schemas.microsoft.com/office/powerpoint/2010/main" val="773069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グラフィックス 9" descr="歯車付きの頭">
            <a:extLst>
              <a:ext uri="{FF2B5EF4-FFF2-40B4-BE49-F238E27FC236}">
                <a16:creationId xmlns:a16="http://schemas.microsoft.com/office/drawing/2014/main" id="{A1CE4AB0-8E0F-4F91-B0E2-C2688BD9B1A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81882" y="290898"/>
            <a:ext cx="914400" cy="914400"/>
          </a:xfrm>
          <a:prstGeom prst="rect">
            <a:avLst/>
          </a:prstGeom>
        </p:spPr>
      </p:pic>
      <p:sp>
        <p:nvSpPr>
          <p:cNvPr id="3" name="正方形/長方形 2"/>
          <p:cNvSpPr/>
          <p:nvPr/>
        </p:nvSpPr>
        <p:spPr>
          <a:xfrm flipH="1">
            <a:off x="1629682" y="394155"/>
            <a:ext cx="9317718" cy="707886"/>
          </a:xfrm>
          <a:prstGeom prst="rect">
            <a:avLst/>
          </a:prstGeom>
        </p:spPr>
        <p:txBody>
          <a:bodyPr wrap="square">
            <a:spAutoFit/>
          </a:bodyPr>
          <a:lstStyle/>
          <a:p>
            <a:r>
              <a:rPr lang="ja-JP" altLang="en-US" sz="4000" b="1" dirty="0">
                <a:solidFill>
                  <a:srgbClr val="002060"/>
                </a:solidFill>
              </a:rPr>
              <a:t>先行研究</a:t>
            </a:r>
            <a:endParaRPr lang="en-US" altLang="ja-JP" sz="4000" b="1" dirty="0">
              <a:solidFill>
                <a:srgbClr val="002060"/>
              </a:solidFill>
            </a:endParaRPr>
          </a:p>
        </p:txBody>
      </p:sp>
      <p:sp>
        <p:nvSpPr>
          <p:cNvPr id="5" name="テキスト ボックス 4"/>
          <p:cNvSpPr txBox="1"/>
          <p:nvPr/>
        </p:nvSpPr>
        <p:spPr>
          <a:xfrm>
            <a:off x="1629682" y="2910313"/>
            <a:ext cx="7704353" cy="1231106"/>
          </a:xfrm>
          <a:prstGeom prst="rect">
            <a:avLst/>
          </a:prstGeom>
          <a:noFill/>
        </p:spPr>
        <p:txBody>
          <a:bodyPr wrap="none" rtlCol="0">
            <a:spAutoFit/>
          </a:bodyPr>
          <a:lstStyle/>
          <a:p>
            <a:r>
              <a:rPr kumimoji="1" lang="ja-JP" altLang="en-US" sz="2000" dirty="0">
                <a:solidFill>
                  <a:srgbClr val="002060"/>
                </a:solidFill>
              </a:rPr>
              <a:t>・</a:t>
            </a:r>
            <a:r>
              <a:rPr lang="ja-JP" altLang="en-US" dirty="0">
                <a:solidFill>
                  <a:srgbClr val="002060"/>
                </a:solidFill>
              </a:rPr>
              <a:t>ギフトの購買における選択の３要素</a:t>
            </a:r>
            <a:endParaRPr lang="en-US" altLang="ja-JP" dirty="0">
              <a:solidFill>
                <a:srgbClr val="002060"/>
              </a:solidFill>
            </a:endParaRPr>
          </a:p>
          <a:p>
            <a:r>
              <a:rPr lang="ja-JP" altLang="en-US" dirty="0">
                <a:solidFill>
                  <a:srgbClr val="002060"/>
                </a:solidFill>
              </a:rPr>
              <a:t>　</a:t>
            </a:r>
            <a:r>
              <a:rPr lang="en-US" altLang="ja-JP" dirty="0">
                <a:solidFill>
                  <a:srgbClr val="002060"/>
                </a:solidFill>
              </a:rPr>
              <a:t>1.</a:t>
            </a:r>
            <a:r>
              <a:rPr lang="ja-JP" altLang="en-US" dirty="0">
                <a:solidFill>
                  <a:srgbClr val="002060"/>
                </a:solidFill>
              </a:rPr>
              <a:t>与え手の理想の自分自身観（どう見られたいか）</a:t>
            </a:r>
            <a:endParaRPr lang="en-US" altLang="ja-JP" dirty="0">
              <a:solidFill>
                <a:srgbClr val="002060"/>
              </a:solidFill>
            </a:endParaRPr>
          </a:p>
          <a:p>
            <a:r>
              <a:rPr lang="en-US" altLang="ja-JP" dirty="0">
                <a:solidFill>
                  <a:srgbClr val="002060"/>
                </a:solidFill>
              </a:rPr>
              <a:t>   2.</a:t>
            </a:r>
            <a:r>
              <a:rPr lang="ja-JP" altLang="en-US" dirty="0">
                <a:solidFill>
                  <a:srgbClr val="002060"/>
                </a:solidFill>
              </a:rPr>
              <a:t>贈与機械の質（どのようなときに贈るか）</a:t>
            </a:r>
            <a:endParaRPr lang="en-US" altLang="ja-JP" dirty="0">
              <a:solidFill>
                <a:srgbClr val="002060"/>
              </a:solidFill>
            </a:endParaRPr>
          </a:p>
          <a:p>
            <a:r>
              <a:rPr lang="en-US" altLang="ja-JP" dirty="0">
                <a:solidFill>
                  <a:srgbClr val="002060"/>
                </a:solidFill>
              </a:rPr>
              <a:t>   3.</a:t>
            </a:r>
            <a:r>
              <a:rPr lang="ja-JP" altLang="en-US" dirty="0">
                <a:solidFill>
                  <a:srgbClr val="002060"/>
                </a:solidFill>
              </a:rPr>
              <a:t>与え手と受け手の関係　　　　</a:t>
            </a:r>
            <a:r>
              <a:rPr lang="en-US" altLang="ja-JP" dirty="0">
                <a:solidFill>
                  <a:srgbClr val="002060"/>
                </a:solidFill>
              </a:rPr>
              <a:t>                                        </a:t>
            </a:r>
            <a:r>
              <a:rPr lang="ja-JP" altLang="en-US" dirty="0">
                <a:solidFill>
                  <a:srgbClr val="002060"/>
                </a:solidFill>
              </a:rPr>
              <a:t>（</a:t>
            </a:r>
            <a:r>
              <a:rPr lang="en-US" altLang="ja-JP" dirty="0">
                <a:solidFill>
                  <a:srgbClr val="002060"/>
                </a:solidFill>
              </a:rPr>
              <a:t>Belk 1979)</a:t>
            </a:r>
          </a:p>
        </p:txBody>
      </p:sp>
      <p:sp>
        <p:nvSpPr>
          <p:cNvPr id="8" name="テキスト ボックス 7"/>
          <p:cNvSpPr txBox="1"/>
          <p:nvPr/>
        </p:nvSpPr>
        <p:spPr>
          <a:xfrm>
            <a:off x="1629682" y="1544512"/>
            <a:ext cx="8230138" cy="646331"/>
          </a:xfrm>
          <a:prstGeom prst="rect">
            <a:avLst/>
          </a:prstGeom>
          <a:noFill/>
        </p:spPr>
        <p:txBody>
          <a:bodyPr wrap="none" rtlCol="0">
            <a:spAutoFit/>
          </a:bodyPr>
          <a:lstStyle/>
          <a:p>
            <a:pPr marL="285750" indent="-285750">
              <a:buFont typeface="Arial" charset="0"/>
              <a:buChar char="•"/>
            </a:pPr>
            <a:r>
              <a:rPr lang="ja-JP" altLang="en-US" dirty="0">
                <a:solidFill>
                  <a:srgbClr val="002060"/>
                </a:solidFill>
              </a:rPr>
              <a:t>ギフトのやりとりは贈与行動と言われ、贈与という形態は貨幣経済が</a:t>
            </a:r>
            <a:endParaRPr lang="en-US" altLang="ja-JP" dirty="0">
              <a:solidFill>
                <a:srgbClr val="002060"/>
              </a:solidFill>
            </a:endParaRPr>
          </a:p>
          <a:p>
            <a:r>
              <a:rPr kumimoji="1" lang="ja-JP" altLang="en-US" dirty="0">
                <a:solidFill>
                  <a:srgbClr val="002060"/>
                </a:solidFill>
              </a:rPr>
              <a:t>　発達し市場が形成される以前の段階において既にみられる。（</a:t>
            </a:r>
            <a:r>
              <a:rPr kumimoji="1" lang="en-US" altLang="ja-JP" dirty="0">
                <a:solidFill>
                  <a:srgbClr val="002060"/>
                </a:solidFill>
              </a:rPr>
              <a:t>Mauss 1925)</a:t>
            </a:r>
          </a:p>
        </p:txBody>
      </p:sp>
    </p:spTree>
    <p:extLst>
      <p:ext uri="{BB962C8B-B14F-4D97-AF65-F5344CB8AC3E}">
        <p14:creationId xmlns:p14="http://schemas.microsoft.com/office/powerpoint/2010/main" val="17369373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グラフィックス 9" descr="歯車付きの頭">
            <a:extLst>
              <a:ext uri="{FF2B5EF4-FFF2-40B4-BE49-F238E27FC236}">
                <a16:creationId xmlns:a16="http://schemas.microsoft.com/office/drawing/2014/main" id="{A1CE4AB0-8E0F-4F91-B0E2-C2688BD9B1A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81882" y="290898"/>
            <a:ext cx="914400" cy="914400"/>
          </a:xfrm>
          <a:prstGeom prst="rect">
            <a:avLst/>
          </a:prstGeom>
        </p:spPr>
      </p:pic>
      <p:sp>
        <p:nvSpPr>
          <p:cNvPr id="3" name="正方形/長方形 2"/>
          <p:cNvSpPr/>
          <p:nvPr/>
        </p:nvSpPr>
        <p:spPr>
          <a:xfrm flipH="1">
            <a:off x="1629682" y="394155"/>
            <a:ext cx="9317718" cy="707886"/>
          </a:xfrm>
          <a:prstGeom prst="rect">
            <a:avLst/>
          </a:prstGeom>
        </p:spPr>
        <p:txBody>
          <a:bodyPr wrap="square">
            <a:spAutoFit/>
          </a:bodyPr>
          <a:lstStyle/>
          <a:p>
            <a:r>
              <a:rPr lang="ja-JP" altLang="en-US" sz="4000" b="1" dirty="0">
                <a:solidFill>
                  <a:srgbClr val="002060"/>
                </a:solidFill>
              </a:rPr>
              <a:t>先行研究</a:t>
            </a:r>
            <a:endParaRPr lang="en-US" altLang="ja-JP" sz="4000" b="1" dirty="0">
              <a:solidFill>
                <a:srgbClr val="002060"/>
              </a:solidFill>
            </a:endParaRPr>
          </a:p>
        </p:txBody>
      </p:sp>
      <p:sp>
        <p:nvSpPr>
          <p:cNvPr id="4" name="正方形/長方形 3"/>
          <p:cNvSpPr/>
          <p:nvPr/>
        </p:nvSpPr>
        <p:spPr>
          <a:xfrm>
            <a:off x="1629682" y="5149769"/>
            <a:ext cx="9317718" cy="369332"/>
          </a:xfrm>
          <a:prstGeom prst="rect">
            <a:avLst/>
          </a:prstGeom>
        </p:spPr>
        <p:txBody>
          <a:bodyPr wrap="square">
            <a:spAutoFit/>
          </a:bodyPr>
          <a:lstStyle/>
          <a:p>
            <a:r>
              <a:rPr lang="ja-JP" altLang="en-US" dirty="0">
                <a:solidFill>
                  <a:srgbClr val="002060"/>
                </a:solidFill>
              </a:rPr>
              <a:t>・</a:t>
            </a:r>
            <a:endParaRPr lang="en-US" altLang="ja-JP" dirty="0">
              <a:solidFill>
                <a:schemeClr val="bg1">
                  <a:lumMod val="10000"/>
                </a:schemeClr>
              </a:solidFill>
            </a:endParaRPr>
          </a:p>
        </p:txBody>
      </p:sp>
      <p:sp>
        <p:nvSpPr>
          <p:cNvPr id="5" name="テキスト ボックス 4"/>
          <p:cNvSpPr txBox="1"/>
          <p:nvPr/>
        </p:nvSpPr>
        <p:spPr>
          <a:xfrm>
            <a:off x="1151164" y="1643896"/>
            <a:ext cx="10952037" cy="3447098"/>
          </a:xfrm>
          <a:prstGeom prst="rect">
            <a:avLst/>
          </a:prstGeom>
          <a:noFill/>
        </p:spPr>
        <p:txBody>
          <a:bodyPr wrap="none" rtlCol="0">
            <a:spAutoFit/>
          </a:bodyPr>
          <a:lstStyle/>
          <a:p>
            <a:pPr lvl="0"/>
            <a:r>
              <a:rPr kumimoji="1" lang="ja-JP" altLang="en-US" sz="2000" dirty="0">
                <a:solidFill>
                  <a:schemeClr val="bg2">
                    <a:lumMod val="25000"/>
                  </a:schemeClr>
                </a:solidFill>
              </a:rPr>
              <a:t>・</a:t>
            </a:r>
            <a:r>
              <a:rPr lang="ja-JP" altLang="ja-JP" dirty="0">
                <a:solidFill>
                  <a:schemeClr val="bg2">
                    <a:lumMod val="25000"/>
                  </a:schemeClr>
                </a:solidFill>
              </a:rPr>
              <a:t>与え手と受け手の関係</a:t>
            </a:r>
            <a:r>
              <a:rPr lang="en-US" altLang="ja-JP" dirty="0">
                <a:solidFill>
                  <a:schemeClr val="bg2">
                    <a:lumMod val="25000"/>
                  </a:schemeClr>
                </a:solidFill>
              </a:rPr>
              <a:t>(</a:t>
            </a:r>
            <a:r>
              <a:rPr lang="ja-JP" altLang="ja-JP" dirty="0">
                <a:solidFill>
                  <a:schemeClr val="bg2">
                    <a:lumMod val="25000"/>
                  </a:schemeClr>
                </a:solidFill>
              </a:rPr>
              <a:t>親しさの程度</a:t>
            </a:r>
            <a:r>
              <a:rPr lang="en-US" altLang="ja-JP" dirty="0">
                <a:solidFill>
                  <a:schemeClr val="bg2">
                    <a:lumMod val="25000"/>
                  </a:schemeClr>
                </a:solidFill>
              </a:rPr>
              <a:t>)</a:t>
            </a:r>
            <a:r>
              <a:rPr lang="ja-JP" altLang="ja-JP" dirty="0">
                <a:solidFill>
                  <a:schemeClr val="bg2">
                    <a:lumMod val="25000"/>
                  </a:schemeClr>
                </a:solidFill>
              </a:rPr>
              <a:t>とギフト選択については，新しい隣人と</a:t>
            </a:r>
            <a:endParaRPr lang="en-US" altLang="ja-JP" dirty="0">
              <a:solidFill>
                <a:schemeClr val="bg2">
                  <a:lumMod val="25000"/>
                </a:schemeClr>
              </a:solidFill>
            </a:endParaRPr>
          </a:p>
          <a:p>
            <a:pPr lvl="0"/>
            <a:r>
              <a:rPr lang="ja-JP" altLang="ja-JP" dirty="0">
                <a:solidFill>
                  <a:schemeClr val="bg2">
                    <a:lumMod val="25000"/>
                  </a:schemeClr>
                </a:solidFill>
              </a:rPr>
              <a:t>親しい友人に対するベビー服の贈与行動の意思決定の際に，重視される商品属性を</a:t>
            </a:r>
            <a:endParaRPr lang="en-US" altLang="ja-JP" dirty="0">
              <a:solidFill>
                <a:schemeClr val="bg2">
                  <a:lumMod val="25000"/>
                </a:schemeClr>
              </a:solidFill>
            </a:endParaRPr>
          </a:p>
          <a:p>
            <a:pPr lvl="0"/>
            <a:r>
              <a:rPr lang="ja-JP" altLang="ja-JP" dirty="0">
                <a:solidFill>
                  <a:schemeClr val="bg2">
                    <a:lumMod val="25000"/>
                  </a:schemeClr>
                </a:solidFill>
              </a:rPr>
              <a:t>検証した研究がある。</a:t>
            </a:r>
            <a:r>
              <a:rPr lang="ja-JP" altLang="en-US" dirty="0">
                <a:solidFill>
                  <a:schemeClr val="bg2">
                    <a:lumMod val="25000"/>
                  </a:schemeClr>
                </a:solidFill>
              </a:rPr>
              <a:t>　　</a:t>
            </a:r>
            <a:r>
              <a:rPr lang="en-US" altLang="ja-JP" dirty="0">
                <a:solidFill>
                  <a:schemeClr val="bg2">
                    <a:lumMod val="25000"/>
                  </a:schemeClr>
                </a:solidFill>
              </a:rPr>
              <a:t> (Wagner</a:t>
            </a:r>
            <a:r>
              <a:rPr lang="ja-JP" altLang="en-US" dirty="0">
                <a:solidFill>
                  <a:schemeClr val="bg2">
                    <a:lumMod val="25000"/>
                  </a:schemeClr>
                </a:solidFill>
              </a:rPr>
              <a:t>ら　</a:t>
            </a:r>
            <a:r>
              <a:rPr lang="en-US" altLang="ja-JP" dirty="0">
                <a:solidFill>
                  <a:schemeClr val="bg2">
                    <a:lumMod val="25000"/>
                  </a:schemeClr>
                </a:solidFill>
              </a:rPr>
              <a:t>1990)</a:t>
            </a:r>
          </a:p>
          <a:p>
            <a:pPr lvl="0"/>
            <a:endParaRPr lang="en-US" altLang="ja-JP" dirty="0">
              <a:solidFill>
                <a:schemeClr val="bg2">
                  <a:lumMod val="25000"/>
                </a:schemeClr>
              </a:solidFill>
            </a:endParaRPr>
          </a:p>
          <a:p>
            <a:pPr lvl="0"/>
            <a:endParaRPr lang="en-US" altLang="ja-JP" dirty="0">
              <a:solidFill>
                <a:schemeClr val="bg2">
                  <a:lumMod val="25000"/>
                </a:schemeClr>
              </a:solidFill>
            </a:endParaRPr>
          </a:p>
          <a:p>
            <a:pPr lvl="0"/>
            <a:r>
              <a:rPr lang="ja-JP" altLang="en-US" dirty="0">
                <a:solidFill>
                  <a:schemeClr val="bg2">
                    <a:lumMod val="25000"/>
                  </a:schemeClr>
                </a:solidFill>
              </a:rPr>
              <a:t>・ </a:t>
            </a:r>
            <a:r>
              <a:rPr lang="en-US" altLang="ja-JP" dirty="0">
                <a:solidFill>
                  <a:schemeClr val="bg2">
                    <a:lumMod val="25000"/>
                  </a:schemeClr>
                </a:solidFill>
              </a:rPr>
              <a:t>SNS</a:t>
            </a:r>
            <a:r>
              <a:rPr lang="ja-JP" altLang="en-US" dirty="0" err="1">
                <a:solidFill>
                  <a:schemeClr val="bg2">
                    <a:lumMod val="25000"/>
                  </a:schemeClr>
                </a:solidFill>
              </a:rPr>
              <a:t>での</a:t>
            </a:r>
            <a:r>
              <a:rPr lang="ja-JP" altLang="en-US" dirty="0">
                <a:solidFill>
                  <a:schemeClr val="bg2">
                    <a:lumMod val="25000"/>
                  </a:schemeClr>
                </a:solidFill>
              </a:rPr>
              <a:t>日常生活の投稿が当たり前になるなかで</a:t>
            </a:r>
            <a:r>
              <a:rPr lang="en-US" altLang="ja-JP" dirty="0">
                <a:solidFill>
                  <a:schemeClr val="bg2">
                    <a:lumMod val="25000"/>
                  </a:schemeClr>
                </a:solidFill>
              </a:rPr>
              <a:t>"</a:t>
            </a:r>
            <a:r>
              <a:rPr lang="ja-JP" altLang="en-US" dirty="0">
                <a:solidFill>
                  <a:schemeClr val="bg2">
                    <a:lumMod val="25000"/>
                  </a:schemeClr>
                </a:solidFill>
              </a:rPr>
              <a:t>見せたくなるギフト</a:t>
            </a:r>
            <a:r>
              <a:rPr lang="en-US" altLang="ja-JP" dirty="0">
                <a:solidFill>
                  <a:schemeClr val="bg2">
                    <a:lumMod val="25000"/>
                  </a:schemeClr>
                </a:solidFill>
              </a:rPr>
              <a:t>"</a:t>
            </a:r>
            <a:r>
              <a:rPr lang="ja-JP" altLang="en-US" dirty="0" err="1">
                <a:solidFill>
                  <a:schemeClr val="bg2">
                    <a:lumMod val="25000"/>
                  </a:schemeClr>
                </a:solidFill>
              </a:rPr>
              <a:t>への</a:t>
            </a:r>
            <a:r>
              <a:rPr lang="ja-JP" altLang="en-US" dirty="0">
                <a:solidFill>
                  <a:schemeClr val="bg2">
                    <a:lumMod val="25000"/>
                  </a:schemeClr>
                </a:solidFill>
              </a:rPr>
              <a:t>関心の高まりを指摘する。</a:t>
            </a:r>
            <a:endParaRPr lang="en-US" altLang="ja-JP" dirty="0">
              <a:solidFill>
                <a:schemeClr val="bg2">
                  <a:lumMod val="25000"/>
                </a:schemeClr>
              </a:solidFill>
            </a:endParaRPr>
          </a:p>
          <a:p>
            <a:pPr lvl="0"/>
            <a:r>
              <a:rPr lang="ja-JP" altLang="en-US" dirty="0">
                <a:solidFill>
                  <a:schemeClr val="bg2">
                    <a:lumMod val="25000"/>
                  </a:schemeClr>
                </a:solidFill>
              </a:rPr>
              <a:t>　　　                    　</a:t>
            </a:r>
            <a:r>
              <a:rPr lang="en-US" altLang="ja-JP" dirty="0">
                <a:solidFill>
                  <a:schemeClr val="bg2">
                    <a:lumMod val="25000"/>
                  </a:schemeClr>
                </a:solidFill>
              </a:rPr>
              <a:t>(</a:t>
            </a:r>
            <a:r>
              <a:rPr lang="ja-JP" altLang="en-US" dirty="0">
                <a:solidFill>
                  <a:schemeClr val="bg2">
                    <a:lumMod val="25000"/>
                  </a:schemeClr>
                </a:solidFill>
              </a:rPr>
              <a:t>大日本印刷株式会社　「新たな消費を生み出す、ギフト・コミュニケーション」</a:t>
            </a:r>
          </a:p>
          <a:p>
            <a:pPr lvl="0"/>
            <a:r>
              <a:rPr lang="en-US" altLang="ja-JP" dirty="0">
                <a:solidFill>
                  <a:schemeClr val="bg2">
                    <a:lumMod val="25000"/>
                  </a:schemeClr>
                </a:solidFill>
              </a:rPr>
              <a:t>                                                     </a:t>
            </a:r>
            <a:r>
              <a:rPr lang="ja-JP" altLang="en-US" dirty="0">
                <a:solidFill>
                  <a:schemeClr val="bg2">
                    <a:lumMod val="25000"/>
                  </a:schemeClr>
                </a:solidFill>
              </a:rPr>
              <a:t>（</a:t>
            </a:r>
            <a:r>
              <a:rPr lang="en-US" altLang="ja-JP" dirty="0">
                <a:solidFill>
                  <a:schemeClr val="bg2">
                    <a:lumMod val="25000"/>
                  </a:schemeClr>
                </a:solidFill>
              </a:rPr>
              <a:t>http://www.dnp.co.jp/cio/trend/article/10117450_19464.html)</a:t>
            </a:r>
          </a:p>
          <a:p>
            <a:pPr lvl="0"/>
            <a:endParaRPr lang="en-US" altLang="ja-JP" dirty="0">
              <a:solidFill>
                <a:schemeClr val="bg2">
                  <a:lumMod val="25000"/>
                </a:schemeClr>
              </a:solidFill>
            </a:endParaRPr>
          </a:p>
          <a:p>
            <a:pPr lvl="0"/>
            <a:endParaRPr lang="en-US" altLang="ja-JP" dirty="0">
              <a:solidFill>
                <a:schemeClr val="bg2">
                  <a:lumMod val="25000"/>
                </a:schemeClr>
              </a:solidFill>
            </a:endParaRPr>
          </a:p>
          <a:p>
            <a:pPr lvl="0"/>
            <a:endParaRPr lang="en-US" altLang="ja-JP" dirty="0">
              <a:solidFill>
                <a:schemeClr val="bg2">
                  <a:lumMod val="25000"/>
                </a:schemeClr>
              </a:solidFill>
            </a:endParaRPr>
          </a:p>
          <a:p>
            <a:pPr lvl="0"/>
            <a:endParaRPr lang="en-US" altLang="ja-JP" dirty="0">
              <a:solidFill>
                <a:schemeClr val="bg2">
                  <a:lumMod val="25000"/>
                </a:schemeClr>
              </a:solidFill>
            </a:endParaRPr>
          </a:p>
        </p:txBody>
      </p:sp>
    </p:spTree>
    <p:extLst>
      <p:ext uri="{BB962C8B-B14F-4D97-AF65-F5344CB8AC3E}">
        <p14:creationId xmlns:p14="http://schemas.microsoft.com/office/powerpoint/2010/main" val="5358765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グループ化 2">
            <a:extLst>
              <a:ext uri="{FF2B5EF4-FFF2-40B4-BE49-F238E27FC236}">
                <a16:creationId xmlns:a16="http://schemas.microsoft.com/office/drawing/2014/main" id="{0DDAEC65-7567-486C-9066-A71414879799}"/>
              </a:ext>
            </a:extLst>
          </p:cNvPr>
          <p:cNvGrpSpPr/>
          <p:nvPr/>
        </p:nvGrpSpPr>
        <p:grpSpPr>
          <a:xfrm>
            <a:off x="541111" y="445704"/>
            <a:ext cx="6440260" cy="914400"/>
            <a:chOff x="541111" y="445704"/>
            <a:chExt cx="6440260" cy="914400"/>
          </a:xfrm>
        </p:grpSpPr>
        <p:sp>
          <p:nvSpPr>
            <p:cNvPr id="2" name="テキスト ボックス 1">
              <a:extLst>
                <a:ext uri="{FF2B5EF4-FFF2-40B4-BE49-F238E27FC236}">
                  <a16:creationId xmlns:a16="http://schemas.microsoft.com/office/drawing/2014/main" id="{3C7F34DD-1EF5-46E8-A609-3576CCDE3B5A}"/>
                </a:ext>
              </a:extLst>
            </p:cNvPr>
            <p:cNvSpPr txBox="1"/>
            <p:nvPr/>
          </p:nvSpPr>
          <p:spPr>
            <a:xfrm>
              <a:off x="1514021" y="548961"/>
              <a:ext cx="5467350" cy="707886"/>
            </a:xfrm>
            <a:prstGeom prst="rect">
              <a:avLst/>
            </a:prstGeom>
            <a:noFill/>
          </p:spPr>
          <p:txBody>
            <a:bodyPr wrap="square" rtlCol="0">
              <a:spAutoFit/>
            </a:bodyPr>
            <a:lstStyle/>
            <a:p>
              <a:r>
                <a:rPr kumimoji="1" lang="ja-JP" altLang="en-US" sz="4000" b="1" dirty="0">
                  <a:solidFill>
                    <a:srgbClr val="002060"/>
                  </a:solidFill>
                </a:rPr>
                <a:t>問題意識</a:t>
              </a:r>
              <a:endParaRPr kumimoji="1" lang="en-US" altLang="ja-JP" sz="4000" b="1" dirty="0">
                <a:solidFill>
                  <a:srgbClr val="002060"/>
                </a:solidFill>
              </a:endParaRPr>
            </a:p>
          </p:txBody>
        </p:sp>
        <p:pic>
          <p:nvPicPr>
            <p:cNvPr id="8" name="グラフィックス 7" descr="拡大鏡">
              <a:extLst>
                <a:ext uri="{FF2B5EF4-FFF2-40B4-BE49-F238E27FC236}">
                  <a16:creationId xmlns:a16="http://schemas.microsoft.com/office/drawing/2014/main" id="{64691098-C22E-4838-B73D-07FA9A67603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41111" y="445704"/>
              <a:ext cx="914400" cy="914400"/>
            </a:xfrm>
            <a:prstGeom prst="rect">
              <a:avLst/>
            </a:prstGeom>
          </p:spPr>
        </p:pic>
      </p:grpSp>
      <p:grpSp>
        <p:nvGrpSpPr>
          <p:cNvPr id="9" name="グループ化 8">
            <a:extLst>
              <a:ext uri="{FF2B5EF4-FFF2-40B4-BE49-F238E27FC236}">
                <a16:creationId xmlns:a16="http://schemas.microsoft.com/office/drawing/2014/main" id="{93106B6B-C3B7-45CE-B668-3B55CD917C6D}"/>
              </a:ext>
            </a:extLst>
          </p:cNvPr>
          <p:cNvGrpSpPr/>
          <p:nvPr/>
        </p:nvGrpSpPr>
        <p:grpSpPr>
          <a:xfrm>
            <a:off x="541111" y="3429000"/>
            <a:ext cx="6440260" cy="914400"/>
            <a:chOff x="541111" y="445704"/>
            <a:chExt cx="6440260" cy="914400"/>
          </a:xfrm>
        </p:grpSpPr>
        <p:sp>
          <p:nvSpPr>
            <p:cNvPr id="11" name="テキスト ボックス 10">
              <a:extLst>
                <a:ext uri="{FF2B5EF4-FFF2-40B4-BE49-F238E27FC236}">
                  <a16:creationId xmlns:a16="http://schemas.microsoft.com/office/drawing/2014/main" id="{8617E8B7-CC12-4E14-A8B7-D15AE7851D59}"/>
                </a:ext>
              </a:extLst>
            </p:cNvPr>
            <p:cNvSpPr txBox="1"/>
            <p:nvPr/>
          </p:nvSpPr>
          <p:spPr>
            <a:xfrm>
              <a:off x="1514021" y="548961"/>
              <a:ext cx="5467350" cy="707886"/>
            </a:xfrm>
            <a:prstGeom prst="rect">
              <a:avLst/>
            </a:prstGeom>
            <a:noFill/>
          </p:spPr>
          <p:txBody>
            <a:bodyPr wrap="square" rtlCol="0">
              <a:spAutoFit/>
            </a:bodyPr>
            <a:lstStyle/>
            <a:p>
              <a:r>
                <a:rPr lang="ja-JP" altLang="en-US" sz="4000" b="1" dirty="0">
                  <a:solidFill>
                    <a:srgbClr val="002060"/>
                  </a:solidFill>
                </a:rPr>
                <a:t>研究目的</a:t>
              </a:r>
              <a:endParaRPr kumimoji="1" lang="en-US" altLang="ja-JP" sz="4000" b="1" dirty="0">
                <a:solidFill>
                  <a:srgbClr val="002060"/>
                </a:solidFill>
              </a:endParaRPr>
            </a:p>
          </p:txBody>
        </p:sp>
        <p:pic>
          <p:nvPicPr>
            <p:cNvPr id="12" name="グラフィックス 11" descr="拡大鏡">
              <a:extLst>
                <a:ext uri="{FF2B5EF4-FFF2-40B4-BE49-F238E27FC236}">
                  <a16:creationId xmlns:a16="http://schemas.microsoft.com/office/drawing/2014/main" id="{D5587483-3C54-489E-8C85-8F0FB1F5CB6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41111" y="445704"/>
              <a:ext cx="914400" cy="914400"/>
            </a:xfrm>
            <a:prstGeom prst="rect">
              <a:avLst/>
            </a:prstGeom>
          </p:spPr>
        </p:pic>
      </p:grpSp>
      <p:sp>
        <p:nvSpPr>
          <p:cNvPr id="5" name="テキスト ボックス 4">
            <a:extLst>
              <a:ext uri="{FF2B5EF4-FFF2-40B4-BE49-F238E27FC236}">
                <a16:creationId xmlns:a16="http://schemas.microsoft.com/office/drawing/2014/main" id="{4DD69A0E-F4B5-4F99-8E6D-FF22F38C38CE}"/>
              </a:ext>
            </a:extLst>
          </p:cNvPr>
          <p:cNvSpPr txBox="1"/>
          <p:nvPr/>
        </p:nvSpPr>
        <p:spPr>
          <a:xfrm>
            <a:off x="998311" y="1474494"/>
            <a:ext cx="10551886" cy="1200329"/>
          </a:xfrm>
          <a:prstGeom prst="rect">
            <a:avLst/>
          </a:prstGeom>
          <a:noFill/>
        </p:spPr>
        <p:txBody>
          <a:bodyPr wrap="square" rtlCol="0">
            <a:spAutoFit/>
          </a:bodyPr>
          <a:lstStyle/>
          <a:p>
            <a:r>
              <a:rPr lang="ja-JP" altLang="en-US" sz="3600" dirty="0">
                <a:solidFill>
                  <a:srgbClr val="002060"/>
                </a:solidFill>
              </a:rPr>
              <a:t>インスタ映えの時代における、女性</a:t>
            </a:r>
            <a:r>
              <a:rPr lang="ja-JP" altLang="ja-JP" sz="3600" dirty="0">
                <a:solidFill>
                  <a:srgbClr val="002060"/>
                </a:solidFill>
              </a:rPr>
              <a:t>の</a:t>
            </a:r>
            <a:r>
              <a:rPr lang="ja-JP" altLang="en-US" sz="3600" dirty="0">
                <a:solidFill>
                  <a:srgbClr val="002060"/>
                </a:solidFill>
              </a:rPr>
              <a:t>ギフト選択の傾向は変わっているの</a:t>
            </a:r>
            <a:r>
              <a:rPr lang="ja-JP" altLang="ja-JP" sz="3600" dirty="0">
                <a:solidFill>
                  <a:srgbClr val="002060"/>
                </a:solidFill>
              </a:rPr>
              <a:t>ではないか </a:t>
            </a:r>
            <a:endParaRPr kumimoji="1" lang="ja-JP" altLang="en-US" sz="3600" dirty="0">
              <a:solidFill>
                <a:srgbClr val="002060"/>
              </a:solidFill>
            </a:endParaRPr>
          </a:p>
        </p:txBody>
      </p:sp>
      <p:sp>
        <p:nvSpPr>
          <p:cNvPr id="6" name="正方形/長方形 5"/>
          <p:cNvSpPr/>
          <p:nvPr/>
        </p:nvSpPr>
        <p:spPr>
          <a:xfrm>
            <a:off x="1177636" y="4535480"/>
            <a:ext cx="9316539" cy="1754326"/>
          </a:xfrm>
          <a:prstGeom prst="rect">
            <a:avLst/>
          </a:prstGeom>
        </p:spPr>
        <p:txBody>
          <a:bodyPr wrap="square">
            <a:spAutoFit/>
          </a:bodyPr>
          <a:lstStyle/>
          <a:p>
            <a:r>
              <a:rPr lang="ja-JP" altLang="en-US" sz="3600" dirty="0">
                <a:solidFill>
                  <a:srgbClr val="002060"/>
                </a:solidFill>
              </a:rPr>
              <a:t>インスタ映え</a:t>
            </a:r>
            <a:r>
              <a:rPr lang="ja-JP" altLang="ja-JP" sz="3600" dirty="0">
                <a:solidFill>
                  <a:srgbClr val="002060"/>
                </a:solidFill>
              </a:rPr>
              <a:t>が</a:t>
            </a:r>
            <a:r>
              <a:rPr lang="ja-JP" altLang="en-US" sz="3600" dirty="0">
                <a:solidFill>
                  <a:srgbClr val="002060"/>
                </a:solidFill>
              </a:rPr>
              <a:t>流行している</a:t>
            </a:r>
            <a:r>
              <a:rPr lang="ja-JP" altLang="ja-JP" sz="3600" dirty="0">
                <a:solidFill>
                  <a:srgbClr val="002060"/>
                </a:solidFill>
              </a:rPr>
              <a:t>現代で、</a:t>
            </a:r>
            <a:endParaRPr lang="en-US" altLang="ja-JP" sz="3600" dirty="0">
              <a:solidFill>
                <a:srgbClr val="002060"/>
              </a:solidFill>
            </a:endParaRPr>
          </a:p>
          <a:p>
            <a:r>
              <a:rPr lang="ja-JP" altLang="en-US" sz="3600" dirty="0">
                <a:solidFill>
                  <a:srgbClr val="002060"/>
                </a:solidFill>
              </a:rPr>
              <a:t>女性</a:t>
            </a:r>
            <a:r>
              <a:rPr lang="ja-JP" altLang="ja-JP" sz="3600" dirty="0">
                <a:solidFill>
                  <a:srgbClr val="002060"/>
                </a:solidFill>
              </a:rPr>
              <a:t>のギフト購買</a:t>
            </a:r>
            <a:r>
              <a:rPr lang="ja-JP" altLang="en-US" sz="3600" dirty="0">
                <a:solidFill>
                  <a:srgbClr val="002060"/>
                </a:solidFill>
              </a:rPr>
              <a:t>において</a:t>
            </a:r>
            <a:r>
              <a:rPr lang="ja-JP" altLang="ja-JP" sz="3600" dirty="0">
                <a:solidFill>
                  <a:srgbClr val="002060"/>
                </a:solidFill>
              </a:rPr>
              <a:t>重要視</a:t>
            </a:r>
            <a:r>
              <a:rPr lang="ja-JP" altLang="en-US" sz="3600" dirty="0">
                <a:solidFill>
                  <a:srgbClr val="002060"/>
                </a:solidFill>
              </a:rPr>
              <a:t>されてい</a:t>
            </a:r>
            <a:r>
              <a:rPr lang="ja-JP" altLang="ja-JP" sz="3600" dirty="0">
                <a:solidFill>
                  <a:srgbClr val="002060"/>
                </a:solidFill>
              </a:rPr>
              <a:t>る条件</a:t>
            </a:r>
            <a:r>
              <a:rPr lang="ja-JP" altLang="en-US" sz="3600" dirty="0">
                <a:solidFill>
                  <a:srgbClr val="002060"/>
                </a:solidFill>
              </a:rPr>
              <a:t>を明らかにする。</a:t>
            </a:r>
            <a:endParaRPr lang="ja-JP" altLang="en-US" sz="3600" dirty="0"/>
          </a:p>
        </p:txBody>
      </p:sp>
    </p:spTree>
    <p:extLst>
      <p:ext uri="{BB962C8B-B14F-4D97-AF65-F5344CB8AC3E}">
        <p14:creationId xmlns:p14="http://schemas.microsoft.com/office/powerpoint/2010/main" val="21305204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C7F34DD-1EF5-46E8-A609-3576CCDE3B5A}"/>
              </a:ext>
            </a:extLst>
          </p:cNvPr>
          <p:cNvSpPr txBox="1"/>
          <p:nvPr/>
        </p:nvSpPr>
        <p:spPr>
          <a:xfrm>
            <a:off x="1572079" y="472012"/>
            <a:ext cx="5467350" cy="707886"/>
          </a:xfrm>
          <a:prstGeom prst="rect">
            <a:avLst/>
          </a:prstGeom>
          <a:noFill/>
        </p:spPr>
        <p:txBody>
          <a:bodyPr wrap="square" rtlCol="0">
            <a:spAutoFit/>
          </a:bodyPr>
          <a:lstStyle/>
          <a:p>
            <a:r>
              <a:rPr kumimoji="1" lang="ja-JP" altLang="en-US" sz="4000" b="1" dirty="0">
                <a:solidFill>
                  <a:srgbClr val="002060"/>
                </a:solidFill>
              </a:rPr>
              <a:t>先行研究</a:t>
            </a:r>
            <a:endParaRPr kumimoji="1" lang="en-US" altLang="ja-JP" sz="4000" b="1" dirty="0">
              <a:solidFill>
                <a:srgbClr val="002060"/>
              </a:solidFill>
            </a:endParaRPr>
          </a:p>
        </p:txBody>
      </p:sp>
      <p:pic>
        <p:nvPicPr>
          <p:cNvPr id="10" name="グラフィックス 9" descr="歯車付きの頭">
            <a:extLst>
              <a:ext uri="{FF2B5EF4-FFF2-40B4-BE49-F238E27FC236}">
                <a16:creationId xmlns:a16="http://schemas.microsoft.com/office/drawing/2014/main" id="{A1CE4AB0-8E0F-4F91-B0E2-C2688BD9B1A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58082" y="368755"/>
            <a:ext cx="914400" cy="914400"/>
          </a:xfrm>
          <a:prstGeom prst="rect">
            <a:avLst/>
          </a:prstGeom>
        </p:spPr>
      </p:pic>
      <p:sp>
        <p:nvSpPr>
          <p:cNvPr id="8" name="テキスト ボックス 7"/>
          <p:cNvSpPr txBox="1"/>
          <p:nvPr/>
        </p:nvSpPr>
        <p:spPr>
          <a:xfrm>
            <a:off x="1172482" y="1283155"/>
            <a:ext cx="8725466" cy="3200876"/>
          </a:xfrm>
          <a:prstGeom prst="rect">
            <a:avLst/>
          </a:prstGeom>
          <a:noFill/>
        </p:spPr>
        <p:txBody>
          <a:bodyPr wrap="none" rtlCol="0">
            <a:spAutoFit/>
          </a:bodyPr>
          <a:lstStyle/>
          <a:p>
            <a:r>
              <a:rPr lang="ja-JP" altLang="en-US" sz="2000" dirty="0">
                <a:solidFill>
                  <a:schemeClr val="bg1">
                    <a:lumMod val="10000"/>
                  </a:schemeClr>
                </a:solidFill>
              </a:rPr>
              <a:t>・</a:t>
            </a:r>
            <a:r>
              <a:rPr lang="ja-JP" altLang="ja-JP" dirty="0">
                <a:solidFill>
                  <a:schemeClr val="bg2">
                    <a:lumMod val="25000"/>
                  </a:schemeClr>
                </a:solidFill>
              </a:rPr>
              <a:t>贈与行動にコミュニケーション的な機能があるとする立場の研究によると，</a:t>
            </a:r>
            <a:endParaRPr lang="en-US" altLang="ja-JP" dirty="0">
              <a:solidFill>
                <a:schemeClr val="bg2">
                  <a:lumMod val="25000"/>
                </a:schemeClr>
              </a:solidFill>
            </a:endParaRPr>
          </a:p>
          <a:p>
            <a:r>
              <a:rPr lang="ja-JP" altLang="ja-JP" dirty="0">
                <a:solidFill>
                  <a:schemeClr val="bg2">
                    <a:lumMod val="25000"/>
                  </a:schemeClr>
                </a:solidFill>
              </a:rPr>
              <a:t>贈与行動には「自己イメージをメッセージとして投影する象徴的コミュニケ</a:t>
            </a:r>
            <a:endParaRPr lang="en-US" altLang="ja-JP" dirty="0">
              <a:solidFill>
                <a:schemeClr val="bg2">
                  <a:lumMod val="25000"/>
                </a:schemeClr>
              </a:solidFill>
            </a:endParaRPr>
          </a:p>
          <a:p>
            <a:r>
              <a:rPr lang="ja-JP" altLang="ja-JP" dirty="0">
                <a:solidFill>
                  <a:schemeClr val="bg2">
                    <a:lumMod val="25000"/>
                  </a:schemeClr>
                </a:solidFill>
              </a:rPr>
              <a:t>ーションと，贈り贈られる二者間の社会関係を顕在化するための社会的コミ</a:t>
            </a:r>
            <a:endParaRPr lang="en-US" altLang="ja-JP" dirty="0">
              <a:solidFill>
                <a:schemeClr val="bg2">
                  <a:lumMod val="25000"/>
                </a:schemeClr>
              </a:solidFill>
            </a:endParaRPr>
          </a:p>
          <a:p>
            <a:r>
              <a:rPr lang="ja-JP" altLang="ja-JP" dirty="0">
                <a:solidFill>
                  <a:schemeClr val="bg2">
                    <a:lumMod val="25000"/>
                  </a:schemeClr>
                </a:solidFill>
              </a:rPr>
              <a:t>ュニケーション」の</a:t>
            </a:r>
            <a:r>
              <a:rPr lang="en-US" altLang="ja-JP" dirty="0">
                <a:solidFill>
                  <a:schemeClr val="bg2">
                    <a:lumMod val="25000"/>
                  </a:schemeClr>
                </a:solidFill>
              </a:rPr>
              <a:t> 2</a:t>
            </a:r>
            <a:r>
              <a:rPr lang="ja-JP" altLang="ja-JP" dirty="0">
                <a:solidFill>
                  <a:schemeClr val="bg2">
                    <a:lumMod val="25000"/>
                  </a:schemeClr>
                </a:solidFill>
              </a:rPr>
              <a:t>つのコミュニケーション機能があるとされ，与え手が</a:t>
            </a:r>
            <a:endParaRPr lang="en-US" altLang="ja-JP" dirty="0">
              <a:solidFill>
                <a:schemeClr val="bg2">
                  <a:lumMod val="25000"/>
                </a:schemeClr>
              </a:solidFill>
            </a:endParaRPr>
          </a:p>
          <a:p>
            <a:r>
              <a:rPr lang="ja-JP" altLang="ja-JP" dirty="0">
                <a:solidFill>
                  <a:schemeClr val="bg2">
                    <a:lumMod val="25000"/>
                  </a:schemeClr>
                </a:solidFill>
              </a:rPr>
              <a:t>ギフトを選択する際の要素となると考えられる。 </a:t>
            </a:r>
            <a:r>
              <a:rPr lang="ja-JP" altLang="en-US" dirty="0">
                <a:solidFill>
                  <a:schemeClr val="bg2">
                    <a:lumMod val="25000"/>
                  </a:schemeClr>
                </a:solidFill>
              </a:rPr>
              <a:t>（南　</a:t>
            </a:r>
            <a:r>
              <a:rPr lang="en-US" altLang="ja-JP" dirty="0">
                <a:solidFill>
                  <a:schemeClr val="bg2">
                    <a:lumMod val="25000"/>
                  </a:schemeClr>
                </a:solidFill>
              </a:rPr>
              <a:t>1996</a:t>
            </a:r>
            <a:r>
              <a:rPr lang="ja-JP" altLang="en-US" dirty="0">
                <a:solidFill>
                  <a:schemeClr val="bg2">
                    <a:lumMod val="25000"/>
                  </a:schemeClr>
                </a:solidFill>
              </a:rPr>
              <a:t>）</a:t>
            </a:r>
            <a:endParaRPr lang="en-US" altLang="ja-JP" dirty="0">
              <a:solidFill>
                <a:schemeClr val="bg2">
                  <a:lumMod val="25000"/>
                </a:schemeClr>
              </a:solidFill>
            </a:endParaRPr>
          </a:p>
          <a:p>
            <a:endParaRPr lang="en-US" altLang="ja-JP" dirty="0">
              <a:solidFill>
                <a:schemeClr val="bg2">
                  <a:lumMod val="25000"/>
                </a:schemeClr>
              </a:solidFill>
            </a:endParaRPr>
          </a:p>
          <a:p>
            <a:endParaRPr lang="en-US" altLang="ja-JP" dirty="0">
              <a:solidFill>
                <a:schemeClr val="bg2">
                  <a:lumMod val="25000"/>
                </a:schemeClr>
              </a:solidFill>
            </a:endParaRPr>
          </a:p>
          <a:p>
            <a:r>
              <a:rPr lang="ja-JP" altLang="en-US" dirty="0">
                <a:solidFill>
                  <a:schemeClr val="bg2">
                    <a:lumMod val="25000"/>
                  </a:schemeClr>
                </a:solidFill>
              </a:rPr>
              <a:t>・贈与行動は、双方が同じ社会システムに属することを確認し、関係を維持・強化</a:t>
            </a:r>
            <a:endParaRPr lang="en-US" altLang="ja-JP" dirty="0">
              <a:solidFill>
                <a:schemeClr val="bg2">
                  <a:lumMod val="25000"/>
                </a:schemeClr>
              </a:solidFill>
            </a:endParaRPr>
          </a:p>
          <a:p>
            <a:r>
              <a:rPr lang="ja-JP" altLang="en-US" dirty="0">
                <a:solidFill>
                  <a:schemeClr val="bg2">
                    <a:lumMod val="25000"/>
                  </a:schemeClr>
                </a:solidFill>
              </a:rPr>
              <a:t>　するためのコミュニケーション的な消費行動であるとされる。　（辻本　</a:t>
            </a:r>
            <a:r>
              <a:rPr lang="en-US" altLang="ja-JP" dirty="0">
                <a:solidFill>
                  <a:schemeClr val="bg2">
                    <a:lumMod val="25000"/>
                  </a:schemeClr>
                </a:solidFill>
              </a:rPr>
              <a:t>2011)</a:t>
            </a:r>
          </a:p>
          <a:p>
            <a:endParaRPr lang="en-US" altLang="ja-JP" dirty="0">
              <a:solidFill>
                <a:schemeClr val="bg2">
                  <a:lumMod val="25000"/>
                </a:schemeClr>
              </a:solidFill>
            </a:endParaRPr>
          </a:p>
          <a:p>
            <a:endParaRPr lang="en-US" altLang="ja-JP" sz="2000" dirty="0">
              <a:solidFill>
                <a:srgbClr val="002060"/>
              </a:solidFill>
            </a:endParaRPr>
          </a:p>
        </p:txBody>
      </p:sp>
      <p:sp>
        <p:nvSpPr>
          <p:cNvPr id="3" name="テキスト ボックス 2"/>
          <p:cNvSpPr txBox="1"/>
          <p:nvPr/>
        </p:nvSpPr>
        <p:spPr>
          <a:xfrm>
            <a:off x="1172482" y="4587288"/>
            <a:ext cx="9007594" cy="1200329"/>
          </a:xfrm>
          <a:prstGeom prst="rect">
            <a:avLst/>
          </a:prstGeom>
          <a:noFill/>
        </p:spPr>
        <p:txBody>
          <a:bodyPr wrap="none" rtlCol="0">
            <a:spAutoFit/>
          </a:bodyPr>
          <a:lstStyle/>
          <a:p>
            <a:r>
              <a:rPr kumimoji="1" lang="ja-JP" altLang="en-US" dirty="0">
                <a:solidFill>
                  <a:schemeClr val="bg1">
                    <a:lumMod val="10000"/>
                  </a:schemeClr>
                </a:solidFill>
              </a:rPr>
              <a:t>・</a:t>
            </a:r>
            <a:r>
              <a:rPr kumimoji="1" lang="ja-JP" altLang="en-US" dirty="0">
                <a:solidFill>
                  <a:schemeClr val="bg2">
                    <a:lumMod val="25000"/>
                  </a:schemeClr>
                </a:solidFill>
              </a:rPr>
              <a:t>ギフト意識に関して、</a:t>
            </a:r>
            <a:r>
              <a:rPr lang="ja-JP" altLang="ja-JP" dirty="0">
                <a:solidFill>
                  <a:schemeClr val="bg2">
                    <a:lumMod val="25000"/>
                  </a:schemeClr>
                </a:solidFill>
              </a:rPr>
              <a:t>男性は与え手思考の象徴的コミュニケーション、</a:t>
            </a:r>
            <a:endParaRPr lang="en-US" altLang="ja-JP" dirty="0">
              <a:solidFill>
                <a:schemeClr val="bg2">
                  <a:lumMod val="25000"/>
                </a:schemeClr>
              </a:solidFill>
            </a:endParaRPr>
          </a:p>
          <a:p>
            <a:r>
              <a:rPr lang="ja-JP" altLang="en-US" dirty="0">
                <a:solidFill>
                  <a:schemeClr val="bg2">
                    <a:lumMod val="25000"/>
                  </a:schemeClr>
                </a:solidFill>
              </a:rPr>
              <a:t>　</a:t>
            </a:r>
            <a:r>
              <a:rPr lang="ja-JP" altLang="ja-JP" dirty="0">
                <a:solidFill>
                  <a:schemeClr val="bg2">
                    <a:lumMod val="25000"/>
                  </a:schemeClr>
                </a:solidFill>
              </a:rPr>
              <a:t>女性は受け</a:t>
            </a:r>
            <a:r>
              <a:rPr lang="ja-JP" altLang="en-US" dirty="0">
                <a:solidFill>
                  <a:schemeClr val="bg2">
                    <a:lumMod val="25000"/>
                  </a:schemeClr>
                </a:solidFill>
              </a:rPr>
              <a:t>手</a:t>
            </a:r>
            <a:r>
              <a:rPr lang="ja-JP" altLang="ja-JP" dirty="0">
                <a:solidFill>
                  <a:schemeClr val="bg2">
                    <a:lumMod val="25000"/>
                  </a:schemeClr>
                </a:solidFill>
              </a:rPr>
              <a:t>思考をより意識している。</a:t>
            </a:r>
            <a:endParaRPr lang="en-US" altLang="ja-JP" dirty="0">
              <a:solidFill>
                <a:schemeClr val="bg2">
                  <a:lumMod val="25000"/>
                </a:schemeClr>
              </a:solidFill>
            </a:endParaRPr>
          </a:p>
          <a:p>
            <a:r>
              <a:rPr lang="ja-JP" altLang="en-US" dirty="0">
                <a:solidFill>
                  <a:schemeClr val="bg2">
                    <a:lumMod val="25000"/>
                  </a:schemeClr>
                </a:solidFill>
              </a:rPr>
              <a:t>　　　　　　　　　　　　　　　　　　　　　　　　　　　　　　　　（</a:t>
            </a:r>
            <a:r>
              <a:rPr lang="ja-JP" altLang="ja-JP" dirty="0">
                <a:solidFill>
                  <a:schemeClr val="bg2">
                    <a:lumMod val="25000"/>
                  </a:schemeClr>
                </a:solidFill>
              </a:rPr>
              <a:t>南</a:t>
            </a:r>
            <a:r>
              <a:rPr lang="ja-JP" altLang="en-US" dirty="0">
                <a:solidFill>
                  <a:schemeClr val="bg2">
                    <a:lumMod val="25000"/>
                  </a:schemeClr>
                </a:solidFill>
              </a:rPr>
              <a:t>　</a:t>
            </a:r>
            <a:r>
              <a:rPr lang="en-US" altLang="ja-JP" dirty="0">
                <a:solidFill>
                  <a:schemeClr val="bg2">
                    <a:lumMod val="25000"/>
                  </a:schemeClr>
                </a:solidFill>
              </a:rPr>
              <a:t>1998</a:t>
            </a:r>
            <a:r>
              <a:rPr lang="ja-JP" altLang="ja-JP" dirty="0">
                <a:solidFill>
                  <a:schemeClr val="bg2">
                    <a:lumMod val="25000"/>
                  </a:schemeClr>
                </a:solidFill>
              </a:rPr>
              <a:t>）</a:t>
            </a:r>
          </a:p>
          <a:p>
            <a:endParaRPr kumimoji="1" lang="ja-JP" altLang="en-US" dirty="0">
              <a:solidFill>
                <a:schemeClr val="bg1">
                  <a:lumMod val="10000"/>
                </a:schemeClr>
              </a:solidFill>
            </a:endParaRPr>
          </a:p>
        </p:txBody>
      </p:sp>
    </p:spTree>
    <p:extLst>
      <p:ext uri="{BB962C8B-B14F-4D97-AF65-F5344CB8AC3E}">
        <p14:creationId xmlns:p14="http://schemas.microsoft.com/office/powerpoint/2010/main" val="14041755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C7F34DD-1EF5-46E8-A609-3576CCDE3B5A}"/>
              </a:ext>
            </a:extLst>
          </p:cNvPr>
          <p:cNvSpPr txBox="1"/>
          <p:nvPr/>
        </p:nvSpPr>
        <p:spPr>
          <a:xfrm>
            <a:off x="1479314" y="575269"/>
            <a:ext cx="5467350" cy="707886"/>
          </a:xfrm>
          <a:prstGeom prst="rect">
            <a:avLst/>
          </a:prstGeom>
          <a:noFill/>
        </p:spPr>
        <p:txBody>
          <a:bodyPr wrap="square" rtlCol="0">
            <a:spAutoFit/>
          </a:bodyPr>
          <a:lstStyle/>
          <a:p>
            <a:r>
              <a:rPr kumimoji="1" lang="ja-JP" altLang="en-US" sz="4000" b="1" dirty="0">
                <a:solidFill>
                  <a:srgbClr val="002060"/>
                </a:solidFill>
              </a:rPr>
              <a:t>仮説導出</a:t>
            </a:r>
            <a:endParaRPr kumimoji="1" lang="en-US" altLang="ja-JP" sz="4000" b="1" dirty="0">
              <a:solidFill>
                <a:srgbClr val="002060"/>
              </a:solidFill>
            </a:endParaRPr>
          </a:p>
        </p:txBody>
      </p:sp>
      <p:pic>
        <p:nvPicPr>
          <p:cNvPr id="10" name="グラフィックス 9" descr="歯車付きの頭">
            <a:extLst>
              <a:ext uri="{FF2B5EF4-FFF2-40B4-BE49-F238E27FC236}">
                <a16:creationId xmlns:a16="http://schemas.microsoft.com/office/drawing/2014/main" id="{A1CE4AB0-8E0F-4F91-B0E2-C2688BD9B1A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58082" y="368755"/>
            <a:ext cx="914400" cy="914400"/>
          </a:xfrm>
          <a:prstGeom prst="rect">
            <a:avLst/>
          </a:prstGeom>
        </p:spPr>
      </p:pic>
      <p:sp>
        <p:nvSpPr>
          <p:cNvPr id="3" name="テキスト ボックス 2"/>
          <p:cNvSpPr txBox="1"/>
          <p:nvPr/>
        </p:nvSpPr>
        <p:spPr>
          <a:xfrm>
            <a:off x="715282" y="1987827"/>
            <a:ext cx="5160387" cy="3693319"/>
          </a:xfrm>
          <a:prstGeom prst="rect">
            <a:avLst/>
          </a:prstGeom>
          <a:noFill/>
        </p:spPr>
        <p:txBody>
          <a:bodyPr wrap="none" rtlCol="0">
            <a:spAutoFit/>
          </a:bodyPr>
          <a:lstStyle/>
          <a:p>
            <a:pPr marL="285750" indent="-285750">
              <a:buFont typeface="Arial" charset="0"/>
              <a:buChar char="•"/>
            </a:pPr>
            <a:r>
              <a:rPr lang="ja-JP" altLang="en-US" dirty="0">
                <a:solidFill>
                  <a:schemeClr val="bg2">
                    <a:lumMod val="25000"/>
                  </a:schemeClr>
                </a:solidFill>
              </a:rPr>
              <a:t> 商品・サービスの利用時に</a:t>
            </a:r>
            <a:endParaRPr lang="en-US" altLang="ja-JP" dirty="0">
              <a:solidFill>
                <a:schemeClr val="bg2">
                  <a:lumMod val="25000"/>
                </a:schemeClr>
              </a:solidFill>
            </a:endParaRPr>
          </a:p>
          <a:p>
            <a:r>
              <a:rPr lang="ja-JP" altLang="en-US" dirty="0">
                <a:solidFill>
                  <a:schemeClr val="bg2">
                    <a:lumMod val="25000"/>
                  </a:schemeClr>
                </a:solidFill>
              </a:rPr>
              <a:t>「五感の重要性」を 感じている人は約 </a:t>
            </a:r>
            <a:r>
              <a:rPr lang="en-US" altLang="ja-JP" dirty="0">
                <a:solidFill>
                  <a:schemeClr val="bg2">
                    <a:lumMod val="25000"/>
                  </a:schemeClr>
                </a:solidFill>
              </a:rPr>
              <a:t>67.7%</a:t>
            </a:r>
            <a:r>
              <a:rPr lang="ja-JP" altLang="en-US" dirty="0">
                <a:solidFill>
                  <a:schemeClr val="bg2">
                    <a:lumMod val="25000"/>
                  </a:schemeClr>
                </a:solidFill>
              </a:rPr>
              <a:t>。</a:t>
            </a:r>
            <a:endParaRPr lang="en-US" altLang="ja-JP" dirty="0">
              <a:solidFill>
                <a:schemeClr val="bg2">
                  <a:lumMod val="25000"/>
                </a:schemeClr>
              </a:solidFill>
            </a:endParaRPr>
          </a:p>
          <a:p>
            <a:endParaRPr lang="en-US" altLang="ja-JP" dirty="0">
              <a:solidFill>
                <a:schemeClr val="bg2">
                  <a:lumMod val="25000"/>
                </a:schemeClr>
              </a:solidFill>
            </a:endParaRPr>
          </a:p>
          <a:p>
            <a:endParaRPr lang="en-US" altLang="ja-JP" dirty="0">
              <a:solidFill>
                <a:schemeClr val="bg2">
                  <a:lumMod val="25000"/>
                </a:schemeClr>
              </a:solidFill>
            </a:endParaRPr>
          </a:p>
          <a:p>
            <a:endParaRPr lang="en-US" altLang="ja-JP" dirty="0">
              <a:solidFill>
                <a:schemeClr val="bg2">
                  <a:lumMod val="25000"/>
                </a:schemeClr>
              </a:solidFill>
            </a:endParaRPr>
          </a:p>
          <a:p>
            <a:endParaRPr lang="en-US" altLang="ja-JP" dirty="0">
              <a:solidFill>
                <a:schemeClr val="bg2">
                  <a:lumMod val="25000"/>
                </a:schemeClr>
              </a:solidFill>
            </a:endParaRPr>
          </a:p>
          <a:p>
            <a:endParaRPr lang="en-US" altLang="ja-JP" dirty="0">
              <a:solidFill>
                <a:schemeClr val="bg2">
                  <a:lumMod val="25000"/>
                </a:schemeClr>
              </a:solidFill>
            </a:endParaRPr>
          </a:p>
          <a:p>
            <a:pPr marL="285750" indent="-285750">
              <a:buFont typeface="Arial" charset="0"/>
              <a:buChar char="•"/>
            </a:pPr>
            <a:r>
              <a:rPr lang="ja-JP" altLang="en-US" dirty="0">
                <a:solidFill>
                  <a:schemeClr val="bg2">
                    <a:lumMod val="25000"/>
                  </a:schemeClr>
                </a:solidFill>
              </a:rPr>
              <a:t>商品選択における「見た目」重視派は</a:t>
            </a:r>
            <a:r>
              <a:rPr lang="en-US" altLang="ja-JP" dirty="0">
                <a:solidFill>
                  <a:schemeClr val="bg2">
                    <a:lumMod val="25000"/>
                  </a:schemeClr>
                </a:solidFill>
              </a:rPr>
              <a:t>6</a:t>
            </a:r>
            <a:r>
              <a:rPr lang="ja-JP" altLang="en-US" dirty="0">
                <a:solidFill>
                  <a:schemeClr val="bg2">
                    <a:lumMod val="25000"/>
                  </a:schemeClr>
                </a:solidFill>
              </a:rPr>
              <a:t>割。</a:t>
            </a:r>
            <a:endParaRPr lang="en-US" altLang="ja-JP" dirty="0">
              <a:solidFill>
                <a:schemeClr val="bg2">
                  <a:lumMod val="25000"/>
                </a:schemeClr>
              </a:solidFill>
            </a:endParaRPr>
          </a:p>
          <a:p>
            <a:r>
              <a:rPr lang="ja-JP" altLang="en-US" dirty="0">
                <a:solidFill>
                  <a:schemeClr val="bg2">
                    <a:lumMod val="25000"/>
                  </a:schemeClr>
                </a:solidFill>
              </a:rPr>
              <a:t>「見た目以外」重視派は</a:t>
            </a:r>
            <a:r>
              <a:rPr lang="en-US" altLang="ja-JP" dirty="0">
                <a:solidFill>
                  <a:schemeClr val="bg2">
                    <a:lumMod val="25000"/>
                  </a:schemeClr>
                </a:solidFill>
              </a:rPr>
              <a:t>4</a:t>
            </a:r>
            <a:r>
              <a:rPr lang="ja-JP" altLang="en-US" dirty="0">
                <a:solidFill>
                  <a:schemeClr val="bg2">
                    <a:lumMod val="25000"/>
                  </a:schemeClr>
                </a:solidFill>
              </a:rPr>
              <a:t>割。</a:t>
            </a:r>
            <a:endParaRPr lang="en-US" altLang="ja-JP" dirty="0">
              <a:solidFill>
                <a:schemeClr val="bg2">
                  <a:lumMod val="25000"/>
                </a:schemeClr>
              </a:solidFill>
            </a:endParaRPr>
          </a:p>
          <a:p>
            <a:r>
              <a:rPr lang="ja-JP" altLang="en-US" dirty="0">
                <a:solidFill>
                  <a:schemeClr val="bg2">
                    <a:lumMod val="25000"/>
                  </a:schemeClr>
                </a:solidFill>
              </a:rPr>
              <a:t>「見た目」を重 視するのは、女性よりも男性。 </a:t>
            </a:r>
          </a:p>
          <a:p>
            <a:endParaRPr lang="en-US" altLang="ja-JP" dirty="0">
              <a:solidFill>
                <a:schemeClr val="bg2">
                  <a:lumMod val="25000"/>
                </a:schemeClr>
              </a:solidFill>
            </a:endParaRPr>
          </a:p>
          <a:p>
            <a:endParaRPr lang="en-US" altLang="ja-JP" dirty="0">
              <a:solidFill>
                <a:schemeClr val="bg2">
                  <a:lumMod val="25000"/>
                </a:schemeClr>
              </a:solidFill>
            </a:endParaRPr>
          </a:p>
          <a:p>
            <a:endParaRPr lang="ja-JP" altLang="en-US" dirty="0">
              <a:solidFill>
                <a:schemeClr val="bg1">
                  <a:lumMod val="10000"/>
                </a:schemeClr>
              </a:solidFill>
            </a:endParaRPr>
          </a:p>
        </p:txBody>
      </p:sp>
      <p:sp>
        <p:nvSpPr>
          <p:cNvPr id="4" name="テキスト ボックス 3"/>
          <p:cNvSpPr txBox="1"/>
          <p:nvPr/>
        </p:nvSpPr>
        <p:spPr>
          <a:xfrm>
            <a:off x="6347791" y="3578087"/>
            <a:ext cx="184731" cy="369332"/>
          </a:xfrm>
          <a:prstGeom prst="rect">
            <a:avLst/>
          </a:prstGeom>
          <a:noFill/>
        </p:spPr>
        <p:txBody>
          <a:bodyPr wrap="none" rtlCol="0">
            <a:spAutoFit/>
          </a:bodyPr>
          <a:lstStyle/>
          <a:p>
            <a:endParaRPr kumimoji="1" lang="ja-JP" altLang="en-US"/>
          </a:p>
        </p:txBody>
      </p:sp>
      <p:graphicFrame>
        <p:nvGraphicFramePr>
          <p:cNvPr id="5" name="グラフ 4"/>
          <p:cNvGraphicFramePr/>
          <p:nvPr>
            <p:extLst>
              <p:ext uri="{D42A27DB-BD31-4B8C-83A1-F6EECF244321}">
                <p14:modId xmlns:p14="http://schemas.microsoft.com/office/powerpoint/2010/main" val="282671278"/>
              </p:ext>
            </p:extLst>
          </p:nvPr>
        </p:nvGraphicFramePr>
        <p:xfrm>
          <a:off x="7074517" y="1874204"/>
          <a:ext cx="4518430" cy="3920563"/>
        </p:xfrm>
        <a:graphic>
          <a:graphicData uri="http://schemas.openxmlformats.org/drawingml/2006/chart">
            <c:chart xmlns:c="http://schemas.openxmlformats.org/drawingml/2006/chart" xmlns:r="http://schemas.openxmlformats.org/officeDocument/2006/relationships" r:id="rId4"/>
          </a:graphicData>
        </a:graphic>
      </p:graphicFrame>
      <p:sp>
        <p:nvSpPr>
          <p:cNvPr id="6" name="テキスト ボックス 5"/>
          <p:cNvSpPr txBox="1"/>
          <p:nvPr/>
        </p:nvSpPr>
        <p:spPr>
          <a:xfrm>
            <a:off x="7277721" y="1283155"/>
            <a:ext cx="4112023" cy="369332"/>
          </a:xfrm>
          <a:prstGeom prst="rect">
            <a:avLst/>
          </a:prstGeom>
          <a:noFill/>
        </p:spPr>
        <p:txBody>
          <a:bodyPr wrap="none" rtlCol="0">
            <a:spAutoFit/>
          </a:bodyPr>
          <a:lstStyle/>
          <a:p>
            <a:r>
              <a:rPr lang="ja-JP" altLang="en-US" dirty="0">
                <a:solidFill>
                  <a:schemeClr val="bg1">
                    <a:lumMod val="10000"/>
                  </a:schemeClr>
                </a:solidFill>
              </a:rPr>
              <a:t>五感の重視度順位</a:t>
            </a:r>
            <a:r>
              <a:rPr lang="en-US" altLang="ja-JP" dirty="0">
                <a:solidFill>
                  <a:schemeClr val="bg1">
                    <a:lumMod val="10000"/>
                  </a:schemeClr>
                </a:solidFill>
              </a:rPr>
              <a:t>(</a:t>
            </a:r>
            <a:r>
              <a:rPr lang="ja-JP" altLang="en-US" dirty="0">
                <a:solidFill>
                  <a:schemeClr val="bg1">
                    <a:lumMod val="10000"/>
                  </a:schemeClr>
                </a:solidFill>
              </a:rPr>
              <a:t>最も重視する感覚</a:t>
            </a:r>
            <a:r>
              <a:rPr lang="en-US" altLang="ja-JP" dirty="0">
                <a:solidFill>
                  <a:schemeClr val="bg1">
                    <a:lumMod val="10000"/>
                  </a:schemeClr>
                </a:solidFill>
              </a:rPr>
              <a:t>) </a:t>
            </a:r>
            <a:endParaRPr lang="ja-JP" altLang="en-US" dirty="0">
              <a:solidFill>
                <a:schemeClr val="bg1">
                  <a:lumMod val="10000"/>
                </a:schemeClr>
              </a:solidFill>
              <a:effectLst/>
            </a:endParaRPr>
          </a:p>
        </p:txBody>
      </p:sp>
      <p:sp>
        <p:nvSpPr>
          <p:cNvPr id="9" name="テキスト ボックス 8"/>
          <p:cNvSpPr txBox="1"/>
          <p:nvPr/>
        </p:nvSpPr>
        <p:spPr>
          <a:xfrm>
            <a:off x="7012423" y="5907238"/>
            <a:ext cx="4642618" cy="523220"/>
          </a:xfrm>
          <a:prstGeom prst="rect">
            <a:avLst/>
          </a:prstGeom>
          <a:noFill/>
        </p:spPr>
        <p:txBody>
          <a:bodyPr wrap="none" rtlCol="0">
            <a:spAutoFit/>
          </a:bodyPr>
          <a:lstStyle/>
          <a:p>
            <a:r>
              <a:rPr lang="ja-JP" altLang="en-US" sz="1400" dirty="0">
                <a:solidFill>
                  <a:schemeClr val="bg2">
                    <a:lumMod val="25000"/>
                  </a:schemeClr>
                </a:solidFill>
              </a:rPr>
              <a:t>博報堂・五感ブランディング調査</a:t>
            </a:r>
            <a:r>
              <a:rPr lang="en-US" altLang="ja-JP" sz="1400" dirty="0">
                <a:solidFill>
                  <a:schemeClr val="bg2">
                    <a:lumMod val="25000"/>
                  </a:schemeClr>
                </a:solidFill>
              </a:rPr>
              <a:t>: </a:t>
            </a:r>
            <a:r>
              <a:rPr lang="ja-JP" altLang="en-US" sz="1400" dirty="0">
                <a:solidFill>
                  <a:schemeClr val="bg2">
                    <a:lumMod val="25000"/>
                  </a:schemeClr>
                </a:solidFill>
              </a:rPr>
              <a:t>生活者の五感重視度 </a:t>
            </a:r>
            <a:endParaRPr lang="en-US" altLang="ja-JP" sz="1400" dirty="0">
              <a:solidFill>
                <a:schemeClr val="bg2">
                  <a:lumMod val="25000"/>
                </a:schemeClr>
              </a:solidFill>
            </a:endParaRPr>
          </a:p>
          <a:p>
            <a:r>
              <a:rPr lang="en-US" altLang="ja-JP" sz="1400" dirty="0">
                <a:solidFill>
                  <a:schemeClr val="bg2">
                    <a:lumMod val="25000"/>
                  </a:schemeClr>
                </a:solidFill>
              </a:rPr>
              <a:t> 16-59 </a:t>
            </a:r>
            <a:r>
              <a:rPr lang="ja-JP" altLang="en-US" sz="1400" dirty="0">
                <a:solidFill>
                  <a:schemeClr val="bg2">
                    <a:lumMod val="25000"/>
                  </a:schemeClr>
                </a:solidFill>
              </a:rPr>
              <a:t>歳の男女インターネットユーザー</a:t>
            </a:r>
            <a:r>
              <a:rPr lang="en-US" altLang="ja-JP" sz="1400" dirty="0">
                <a:solidFill>
                  <a:schemeClr val="bg2">
                    <a:lumMod val="25000"/>
                  </a:schemeClr>
                </a:solidFill>
              </a:rPr>
              <a:t> 1067</a:t>
            </a:r>
            <a:r>
              <a:rPr lang="ja-JP" altLang="en-US" sz="1400" dirty="0">
                <a:solidFill>
                  <a:schemeClr val="bg2">
                    <a:lumMod val="25000"/>
                  </a:schemeClr>
                </a:solidFill>
              </a:rPr>
              <a:t>人に調査</a:t>
            </a:r>
            <a:endParaRPr lang="ja-JP" altLang="en-US" dirty="0">
              <a:solidFill>
                <a:schemeClr val="bg2">
                  <a:lumMod val="25000"/>
                </a:schemeClr>
              </a:solidFill>
            </a:endParaRPr>
          </a:p>
        </p:txBody>
      </p:sp>
    </p:spTree>
    <p:extLst>
      <p:ext uri="{BB962C8B-B14F-4D97-AF65-F5344CB8AC3E}">
        <p14:creationId xmlns:p14="http://schemas.microsoft.com/office/powerpoint/2010/main" val="3814970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グラフィックス 9" descr="歯車付きの頭">
            <a:extLst>
              <a:ext uri="{FF2B5EF4-FFF2-40B4-BE49-F238E27FC236}">
                <a16:creationId xmlns:a16="http://schemas.microsoft.com/office/drawing/2014/main" id="{A1CE4AB0-8E0F-4F91-B0E2-C2688BD9B1A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81882" y="290898"/>
            <a:ext cx="914400" cy="914400"/>
          </a:xfrm>
          <a:prstGeom prst="rect">
            <a:avLst/>
          </a:prstGeom>
        </p:spPr>
      </p:pic>
      <p:sp>
        <p:nvSpPr>
          <p:cNvPr id="3" name="正方形/長方形 2"/>
          <p:cNvSpPr/>
          <p:nvPr/>
        </p:nvSpPr>
        <p:spPr>
          <a:xfrm flipH="1">
            <a:off x="1629682" y="394155"/>
            <a:ext cx="9317718" cy="707886"/>
          </a:xfrm>
          <a:prstGeom prst="rect">
            <a:avLst/>
          </a:prstGeom>
        </p:spPr>
        <p:txBody>
          <a:bodyPr wrap="square">
            <a:spAutoFit/>
          </a:bodyPr>
          <a:lstStyle/>
          <a:p>
            <a:r>
              <a:rPr lang="ja-JP" altLang="en-US" sz="4000" b="1" dirty="0">
                <a:solidFill>
                  <a:srgbClr val="002060"/>
                </a:solidFill>
              </a:rPr>
              <a:t>仮説導出</a:t>
            </a:r>
            <a:endParaRPr lang="en-US" altLang="ja-JP" sz="4000" b="1" dirty="0">
              <a:solidFill>
                <a:srgbClr val="002060"/>
              </a:solidFill>
            </a:endParaRPr>
          </a:p>
        </p:txBody>
      </p:sp>
      <p:sp>
        <p:nvSpPr>
          <p:cNvPr id="4" name="正方形/長方形 3"/>
          <p:cNvSpPr/>
          <p:nvPr/>
        </p:nvSpPr>
        <p:spPr>
          <a:xfrm>
            <a:off x="1629682" y="2062935"/>
            <a:ext cx="9317718" cy="923330"/>
          </a:xfrm>
          <a:prstGeom prst="rect">
            <a:avLst/>
          </a:prstGeom>
        </p:spPr>
        <p:txBody>
          <a:bodyPr wrap="square">
            <a:spAutoFit/>
          </a:bodyPr>
          <a:lstStyle/>
          <a:p>
            <a:r>
              <a:rPr lang="ja-JP" altLang="en-US" dirty="0">
                <a:solidFill>
                  <a:schemeClr val="bg2">
                    <a:lumMod val="25000"/>
                  </a:schemeClr>
                </a:solidFill>
              </a:rPr>
              <a:t>・</a:t>
            </a:r>
            <a:r>
              <a:rPr lang="ja-JP" altLang="ja-JP" dirty="0">
                <a:solidFill>
                  <a:schemeClr val="bg2">
                    <a:lumMod val="25000"/>
                  </a:schemeClr>
                </a:solidFill>
              </a:rPr>
              <a:t>個人使用とギフト購買という課題関与と製品関与は購買努力に主効果を持つが、高関与商品に関してはギフト購買という課題関与は購買努力に影響をほとんど持たない </a:t>
            </a:r>
            <a:endParaRPr lang="en-US" altLang="ja-JP" dirty="0">
              <a:solidFill>
                <a:schemeClr val="bg2">
                  <a:lumMod val="25000"/>
                </a:schemeClr>
              </a:solidFill>
            </a:endParaRPr>
          </a:p>
          <a:p>
            <a:r>
              <a:rPr lang="ja-JP" altLang="en-US" dirty="0">
                <a:solidFill>
                  <a:schemeClr val="bg2">
                    <a:lumMod val="25000"/>
                  </a:schemeClr>
                </a:solidFill>
              </a:rPr>
              <a:t>　　　　　　　　　　　　　　　　　　　　　　　　　　　</a:t>
            </a:r>
            <a:r>
              <a:rPr lang="en-US" altLang="ja-JP" dirty="0">
                <a:solidFill>
                  <a:schemeClr val="bg2">
                    <a:lumMod val="25000"/>
                  </a:schemeClr>
                </a:solidFill>
              </a:rPr>
              <a:t>(Clarke and Belk 1979)</a:t>
            </a:r>
          </a:p>
        </p:txBody>
      </p:sp>
      <p:sp>
        <p:nvSpPr>
          <p:cNvPr id="11" name="テキスト ボックス 10"/>
          <p:cNvSpPr txBox="1"/>
          <p:nvPr/>
        </p:nvSpPr>
        <p:spPr>
          <a:xfrm>
            <a:off x="1629683" y="3627120"/>
            <a:ext cx="10299558" cy="923330"/>
          </a:xfrm>
          <a:prstGeom prst="rect">
            <a:avLst/>
          </a:prstGeom>
          <a:noFill/>
        </p:spPr>
        <p:txBody>
          <a:bodyPr wrap="square" rtlCol="0">
            <a:spAutoFit/>
          </a:bodyPr>
          <a:lstStyle/>
          <a:p>
            <a:r>
              <a:rPr kumimoji="1" lang="ja-JP" altLang="en-US" dirty="0">
                <a:solidFill>
                  <a:schemeClr val="bg2">
                    <a:lumMod val="25000"/>
                  </a:schemeClr>
                </a:solidFill>
              </a:rPr>
              <a:t>・近年では，製品を手に取ったときの感触や眺めたときの美しさを与える形状デザインと</a:t>
            </a:r>
            <a:endParaRPr kumimoji="1" lang="en-US" altLang="ja-JP" dirty="0">
              <a:solidFill>
                <a:schemeClr val="bg2">
                  <a:lumMod val="25000"/>
                </a:schemeClr>
              </a:solidFill>
            </a:endParaRPr>
          </a:p>
          <a:p>
            <a:r>
              <a:rPr kumimoji="1" lang="ja-JP" altLang="en-US" dirty="0">
                <a:solidFill>
                  <a:schemeClr val="bg2">
                    <a:lumMod val="25000"/>
                  </a:schemeClr>
                </a:solidFill>
              </a:rPr>
              <a:t>　彩色デザインといった製品の外観に注目して購入する消費者が増えている．</a:t>
            </a:r>
            <a:endParaRPr kumimoji="1" lang="en-US" altLang="ja-JP" dirty="0">
              <a:solidFill>
                <a:schemeClr val="bg2">
                  <a:lumMod val="25000"/>
                </a:schemeClr>
              </a:solidFill>
            </a:endParaRPr>
          </a:p>
          <a:p>
            <a:r>
              <a:rPr kumimoji="1" lang="ja-JP" altLang="en-US" dirty="0">
                <a:solidFill>
                  <a:schemeClr val="bg2">
                    <a:lumMod val="25000"/>
                  </a:schemeClr>
                </a:solidFill>
              </a:rPr>
              <a:t>　　　　　　　　　　　　　　　　　　　　　　　　　　　</a:t>
            </a:r>
            <a:r>
              <a:rPr kumimoji="1" lang="en-US" altLang="ja-JP" dirty="0">
                <a:solidFill>
                  <a:schemeClr val="bg2">
                    <a:lumMod val="25000"/>
                  </a:schemeClr>
                </a:solidFill>
              </a:rPr>
              <a:t>(</a:t>
            </a:r>
            <a:r>
              <a:rPr kumimoji="1" lang="ja-JP" altLang="en-US" dirty="0">
                <a:solidFill>
                  <a:schemeClr val="bg2">
                    <a:lumMod val="25000"/>
                  </a:schemeClr>
                </a:solidFill>
              </a:rPr>
              <a:t>堀井　</a:t>
            </a:r>
            <a:r>
              <a:rPr kumimoji="1" lang="en-US" altLang="ja-JP" dirty="0">
                <a:solidFill>
                  <a:schemeClr val="bg2">
                    <a:lumMod val="25000"/>
                  </a:schemeClr>
                </a:solidFill>
              </a:rPr>
              <a:t>2012)</a:t>
            </a:r>
            <a:endParaRPr kumimoji="1" lang="ja-JP" altLang="en-US" dirty="0">
              <a:solidFill>
                <a:schemeClr val="bg2">
                  <a:lumMod val="25000"/>
                </a:schemeClr>
              </a:solidFill>
            </a:endParaRPr>
          </a:p>
        </p:txBody>
      </p:sp>
    </p:spTree>
    <p:extLst>
      <p:ext uri="{BB962C8B-B14F-4D97-AF65-F5344CB8AC3E}">
        <p14:creationId xmlns:p14="http://schemas.microsoft.com/office/powerpoint/2010/main" val="15600798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72A6E02-1C30-41F8-83AE-F904ACCBB15D}"/>
              </a:ext>
            </a:extLst>
          </p:cNvPr>
          <p:cNvSpPr>
            <a:spLocks noGrp="1"/>
          </p:cNvSpPr>
          <p:nvPr>
            <p:ph type="title"/>
          </p:nvPr>
        </p:nvSpPr>
        <p:spPr>
          <a:xfrm>
            <a:off x="836612" y="1490980"/>
            <a:ext cx="8534400" cy="4897119"/>
          </a:xfrm>
        </p:spPr>
        <p:txBody>
          <a:bodyPr>
            <a:normAutofit fontScale="90000"/>
          </a:bodyPr>
          <a:lstStyle/>
          <a:p>
            <a:pPr>
              <a:lnSpc>
                <a:spcPct val="150000"/>
              </a:lnSpc>
            </a:pPr>
            <a:r>
              <a:rPr kumimoji="1" lang="ja-JP" altLang="en-US" sz="4400" dirty="0">
                <a:solidFill>
                  <a:schemeClr val="bg2">
                    <a:lumMod val="25000"/>
                  </a:schemeClr>
                </a:solidFill>
              </a:rPr>
              <a:t>・現状分析</a:t>
            </a:r>
            <a:br>
              <a:rPr kumimoji="1" lang="en-US" altLang="ja-JP" sz="4400" dirty="0">
                <a:solidFill>
                  <a:schemeClr val="bg2">
                    <a:lumMod val="25000"/>
                  </a:schemeClr>
                </a:solidFill>
              </a:rPr>
            </a:br>
            <a:r>
              <a:rPr kumimoji="1" lang="ja-JP" altLang="en-US" sz="4400" dirty="0">
                <a:solidFill>
                  <a:schemeClr val="bg2">
                    <a:lumMod val="25000"/>
                  </a:schemeClr>
                </a:solidFill>
              </a:rPr>
              <a:t>・問題意識、研究目的</a:t>
            </a:r>
            <a:br>
              <a:rPr kumimoji="1" lang="en-US" altLang="ja-JP" sz="4400" dirty="0">
                <a:solidFill>
                  <a:schemeClr val="bg2">
                    <a:lumMod val="25000"/>
                  </a:schemeClr>
                </a:solidFill>
              </a:rPr>
            </a:br>
            <a:r>
              <a:rPr kumimoji="1" lang="ja-JP" altLang="en-US" sz="4400" dirty="0">
                <a:solidFill>
                  <a:schemeClr val="bg2">
                    <a:lumMod val="25000"/>
                  </a:schemeClr>
                </a:solidFill>
              </a:rPr>
              <a:t>・先行研究</a:t>
            </a:r>
            <a:br>
              <a:rPr kumimoji="1" lang="en-US" altLang="ja-JP" sz="4400" dirty="0">
                <a:solidFill>
                  <a:schemeClr val="bg2">
                    <a:lumMod val="25000"/>
                  </a:schemeClr>
                </a:solidFill>
              </a:rPr>
            </a:br>
            <a:r>
              <a:rPr kumimoji="1" lang="ja-JP" altLang="en-US" sz="4400" dirty="0">
                <a:solidFill>
                  <a:schemeClr val="bg2">
                    <a:lumMod val="25000"/>
                  </a:schemeClr>
                </a:solidFill>
              </a:rPr>
              <a:t>・仮説導入</a:t>
            </a:r>
            <a:br>
              <a:rPr kumimoji="1" lang="en-US" altLang="ja-JP" sz="4400" dirty="0">
                <a:solidFill>
                  <a:schemeClr val="bg2">
                    <a:lumMod val="25000"/>
                  </a:schemeClr>
                </a:solidFill>
              </a:rPr>
            </a:br>
            <a:r>
              <a:rPr kumimoji="1" lang="ja-JP" altLang="en-US" sz="4400" dirty="0">
                <a:solidFill>
                  <a:schemeClr val="bg2">
                    <a:lumMod val="25000"/>
                  </a:schemeClr>
                </a:solidFill>
              </a:rPr>
              <a:t>・仮説</a:t>
            </a:r>
            <a:br>
              <a:rPr kumimoji="1" lang="en-US" altLang="ja-JP" sz="4400" dirty="0"/>
            </a:br>
            <a:endParaRPr kumimoji="1" lang="ja-JP" altLang="en-US" sz="4400" dirty="0"/>
          </a:p>
        </p:txBody>
      </p:sp>
      <p:sp>
        <p:nvSpPr>
          <p:cNvPr id="3" name="コンテンツ プレースホルダー 2">
            <a:extLst>
              <a:ext uri="{FF2B5EF4-FFF2-40B4-BE49-F238E27FC236}">
                <a16:creationId xmlns:a16="http://schemas.microsoft.com/office/drawing/2014/main" id="{6899922A-56B4-46BE-BEF3-4C14F1DEB517}"/>
              </a:ext>
            </a:extLst>
          </p:cNvPr>
          <p:cNvSpPr>
            <a:spLocks noGrp="1"/>
          </p:cNvSpPr>
          <p:nvPr>
            <p:ph idx="1"/>
          </p:nvPr>
        </p:nvSpPr>
        <p:spPr>
          <a:xfrm>
            <a:off x="389572" y="469901"/>
            <a:ext cx="1652588" cy="787400"/>
          </a:xfrm>
        </p:spPr>
        <p:txBody>
          <a:bodyPr>
            <a:normAutofit/>
          </a:bodyPr>
          <a:lstStyle/>
          <a:p>
            <a:r>
              <a:rPr kumimoji="1" lang="ja-JP" altLang="en-US" sz="4000" b="1" dirty="0">
                <a:solidFill>
                  <a:schemeClr val="bg2">
                    <a:lumMod val="25000"/>
                  </a:schemeClr>
                </a:solidFill>
              </a:rPr>
              <a:t>目次</a:t>
            </a:r>
          </a:p>
        </p:txBody>
      </p:sp>
    </p:spTree>
    <p:extLst>
      <p:ext uri="{BB962C8B-B14F-4D97-AF65-F5344CB8AC3E}">
        <p14:creationId xmlns:p14="http://schemas.microsoft.com/office/powerpoint/2010/main" val="31067930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グラフィックス 9" descr="歯車付きの頭">
            <a:extLst>
              <a:ext uri="{FF2B5EF4-FFF2-40B4-BE49-F238E27FC236}">
                <a16:creationId xmlns:a16="http://schemas.microsoft.com/office/drawing/2014/main" id="{A1CE4AB0-8E0F-4F91-B0E2-C2688BD9B1A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81882" y="290898"/>
            <a:ext cx="914400" cy="914400"/>
          </a:xfrm>
          <a:prstGeom prst="rect">
            <a:avLst/>
          </a:prstGeom>
        </p:spPr>
      </p:pic>
      <p:sp>
        <p:nvSpPr>
          <p:cNvPr id="3" name="正方形/長方形 2"/>
          <p:cNvSpPr/>
          <p:nvPr/>
        </p:nvSpPr>
        <p:spPr>
          <a:xfrm flipH="1">
            <a:off x="1629682" y="394155"/>
            <a:ext cx="9317718" cy="707886"/>
          </a:xfrm>
          <a:prstGeom prst="rect">
            <a:avLst/>
          </a:prstGeom>
        </p:spPr>
        <p:txBody>
          <a:bodyPr wrap="square">
            <a:spAutoFit/>
          </a:bodyPr>
          <a:lstStyle/>
          <a:p>
            <a:r>
              <a:rPr lang="ja-JP" altLang="en-US" sz="4000" b="1" dirty="0">
                <a:solidFill>
                  <a:srgbClr val="002060"/>
                </a:solidFill>
              </a:rPr>
              <a:t>仮説導出</a:t>
            </a:r>
            <a:endParaRPr lang="en-US" altLang="ja-JP" sz="4000" b="1" dirty="0">
              <a:solidFill>
                <a:srgbClr val="002060"/>
              </a:solidFill>
            </a:endParaRPr>
          </a:p>
        </p:txBody>
      </p:sp>
      <p:pic>
        <p:nvPicPr>
          <p:cNvPr id="5" name="図 4">
            <a:extLst>
              <a:ext uri="{FF2B5EF4-FFF2-40B4-BE49-F238E27FC236}">
                <a16:creationId xmlns:a16="http://schemas.microsoft.com/office/drawing/2014/main" id="{F40BA518-3394-46ED-939E-AA29A4B01D8E}"/>
              </a:ext>
            </a:extLst>
          </p:cNvPr>
          <p:cNvPicPr>
            <a:picLocks noChangeAspect="1"/>
          </p:cNvPicPr>
          <p:nvPr/>
        </p:nvPicPr>
        <p:blipFill>
          <a:blip r:embed="rId4"/>
          <a:stretch>
            <a:fillRect/>
          </a:stretch>
        </p:blipFill>
        <p:spPr>
          <a:xfrm>
            <a:off x="10945" y="1719508"/>
            <a:ext cx="6085055" cy="3039469"/>
          </a:xfrm>
          <a:prstGeom prst="rect">
            <a:avLst/>
          </a:prstGeom>
        </p:spPr>
      </p:pic>
      <p:sp>
        <p:nvSpPr>
          <p:cNvPr id="8" name="テキスト ボックス 7">
            <a:extLst>
              <a:ext uri="{FF2B5EF4-FFF2-40B4-BE49-F238E27FC236}">
                <a16:creationId xmlns:a16="http://schemas.microsoft.com/office/drawing/2014/main" id="{863447E1-AA85-4B92-81B2-E243CE81B8BE}"/>
              </a:ext>
            </a:extLst>
          </p:cNvPr>
          <p:cNvSpPr txBox="1"/>
          <p:nvPr/>
        </p:nvSpPr>
        <p:spPr>
          <a:xfrm>
            <a:off x="6142718" y="5652702"/>
            <a:ext cx="9932398" cy="1015663"/>
          </a:xfrm>
          <a:prstGeom prst="rect">
            <a:avLst/>
          </a:prstGeom>
          <a:noFill/>
        </p:spPr>
        <p:txBody>
          <a:bodyPr wrap="square" rtlCol="0">
            <a:spAutoFit/>
          </a:bodyPr>
          <a:lstStyle/>
          <a:p>
            <a:endParaRPr kumimoji="1" lang="en-US" altLang="ja-JP" dirty="0">
              <a:solidFill>
                <a:schemeClr val="bg2">
                  <a:lumMod val="25000"/>
                </a:schemeClr>
              </a:solidFill>
            </a:endParaRPr>
          </a:p>
          <a:p>
            <a:endParaRPr kumimoji="1" lang="en-US" altLang="ja-JP" dirty="0"/>
          </a:p>
          <a:p>
            <a:r>
              <a:rPr kumimoji="1" lang="ja-JP" altLang="en-US" sz="1200" dirty="0"/>
              <a:t>「インスタ映え」など、</a:t>
            </a:r>
            <a:r>
              <a:rPr kumimoji="1" lang="en-US" altLang="ja-JP" sz="1200" dirty="0"/>
              <a:t>10</a:t>
            </a:r>
            <a:r>
              <a:rPr kumimoji="1" lang="ja-JP" altLang="en-US" sz="1200" dirty="0"/>
              <a:t>～</a:t>
            </a:r>
            <a:r>
              <a:rPr kumimoji="1" lang="en-US" altLang="ja-JP" sz="1200" dirty="0"/>
              <a:t>50</a:t>
            </a:r>
            <a:r>
              <a:rPr kumimoji="1" lang="ja-JP" altLang="en-US" sz="1200" dirty="0"/>
              <a:t>代男女の</a:t>
            </a:r>
            <a:r>
              <a:rPr kumimoji="1" lang="en-US" altLang="ja-JP" sz="1200" dirty="0"/>
              <a:t>Instagram</a:t>
            </a:r>
            <a:r>
              <a:rPr kumimoji="1" lang="ja-JP" altLang="en-US" sz="1200" dirty="0"/>
              <a:t>に関する意識・実態を調査</a:t>
            </a:r>
            <a:endParaRPr kumimoji="1" lang="en-US" altLang="ja-JP" sz="1200" dirty="0"/>
          </a:p>
          <a:p>
            <a:r>
              <a:rPr kumimoji="1" lang="en-US" altLang="ja-JP" sz="1200" dirty="0"/>
              <a:t>https://www.aainc.co.jp/news-release/2017/01602.html</a:t>
            </a:r>
            <a:endParaRPr kumimoji="1" lang="ja-JP" altLang="en-US" sz="1200" dirty="0"/>
          </a:p>
        </p:txBody>
      </p:sp>
      <p:pic>
        <p:nvPicPr>
          <p:cNvPr id="9" name="図 8">
            <a:extLst>
              <a:ext uri="{FF2B5EF4-FFF2-40B4-BE49-F238E27FC236}">
                <a16:creationId xmlns:a16="http://schemas.microsoft.com/office/drawing/2014/main" id="{A9431EF9-9171-4688-8E8F-3DAC68CBE8BD}"/>
              </a:ext>
            </a:extLst>
          </p:cNvPr>
          <p:cNvPicPr>
            <a:picLocks noChangeAspect="1"/>
          </p:cNvPicPr>
          <p:nvPr/>
        </p:nvPicPr>
        <p:blipFill>
          <a:blip r:embed="rId5"/>
          <a:stretch>
            <a:fillRect/>
          </a:stretch>
        </p:blipFill>
        <p:spPr>
          <a:xfrm>
            <a:off x="6142718" y="1205298"/>
            <a:ext cx="5867400" cy="4238625"/>
          </a:xfrm>
          <a:prstGeom prst="rect">
            <a:avLst/>
          </a:prstGeom>
        </p:spPr>
      </p:pic>
    </p:spTree>
    <p:extLst>
      <p:ext uri="{BB962C8B-B14F-4D97-AF65-F5344CB8AC3E}">
        <p14:creationId xmlns:p14="http://schemas.microsoft.com/office/powerpoint/2010/main" val="21657780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グラフィックス 9" descr="歯車付きの頭">
            <a:extLst>
              <a:ext uri="{FF2B5EF4-FFF2-40B4-BE49-F238E27FC236}">
                <a16:creationId xmlns:a16="http://schemas.microsoft.com/office/drawing/2014/main" id="{A1CE4AB0-8E0F-4F91-B0E2-C2688BD9B1A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81882" y="290898"/>
            <a:ext cx="914400" cy="914400"/>
          </a:xfrm>
          <a:prstGeom prst="rect">
            <a:avLst/>
          </a:prstGeom>
        </p:spPr>
      </p:pic>
      <p:sp>
        <p:nvSpPr>
          <p:cNvPr id="3" name="正方形/長方形 2"/>
          <p:cNvSpPr/>
          <p:nvPr/>
        </p:nvSpPr>
        <p:spPr>
          <a:xfrm flipH="1">
            <a:off x="1629682" y="394155"/>
            <a:ext cx="9317718" cy="707886"/>
          </a:xfrm>
          <a:prstGeom prst="rect">
            <a:avLst/>
          </a:prstGeom>
        </p:spPr>
        <p:txBody>
          <a:bodyPr wrap="square">
            <a:spAutoFit/>
          </a:bodyPr>
          <a:lstStyle/>
          <a:p>
            <a:r>
              <a:rPr lang="ja-JP" altLang="en-US" sz="4000" b="1" dirty="0">
                <a:solidFill>
                  <a:srgbClr val="002060"/>
                </a:solidFill>
              </a:rPr>
              <a:t>仮説導出</a:t>
            </a:r>
            <a:endParaRPr lang="en-US" altLang="ja-JP" sz="4000" b="1" dirty="0">
              <a:solidFill>
                <a:srgbClr val="002060"/>
              </a:solidFill>
            </a:endParaRPr>
          </a:p>
        </p:txBody>
      </p:sp>
      <p:sp>
        <p:nvSpPr>
          <p:cNvPr id="4" name="正方形/長方形 3"/>
          <p:cNvSpPr/>
          <p:nvPr/>
        </p:nvSpPr>
        <p:spPr>
          <a:xfrm>
            <a:off x="1629682" y="2141920"/>
            <a:ext cx="9317718" cy="923330"/>
          </a:xfrm>
          <a:prstGeom prst="rect">
            <a:avLst/>
          </a:prstGeom>
        </p:spPr>
        <p:txBody>
          <a:bodyPr wrap="square">
            <a:spAutoFit/>
          </a:bodyPr>
          <a:lstStyle/>
          <a:p>
            <a:r>
              <a:rPr lang="ja-JP" altLang="en-US" dirty="0">
                <a:solidFill>
                  <a:schemeClr val="bg2">
                    <a:lumMod val="25000"/>
                  </a:schemeClr>
                </a:solidFill>
              </a:rPr>
              <a:t>・</a:t>
            </a:r>
            <a:r>
              <a:rPr lang="ja-JP" altLang="ja-JP" dirty="0">
                <a:solidFill>
                  <a:schemeClr val="bg2">
                    <a:lumMod val="25000"/>
                  </a:schemeClr>
                </a:solidFill>
              </a:rPr>
              <a:t>男性よりも女性が「視覚」を重視し、視覚項目の中でも色に関する項目が特に重視されている。</a:t>
            </a:r>
            <a:r>
              <a:rPr lang="ja-JP" altLang="en-US" dirty="0">
                <a:solidFill>
                  <a:schemeClr val="bg2">
                    <a:lumMod val="25000"/>
                  </a:schemeClr>
                </a:solidFill>
              </a:rPr>
              <a:t>　　　　　　　　　　　</a:t>
            </a:r>
            <a:r>
              <a:rPr lang="en-US" altLang="ja-JP" dirty="0">
                <a:solidFill>
                  <a:schemeClr val="bg2">
                    <a:lumMod val="25000"/>
                  </a:schemeClr>
                </a:solidFill>
              </a:rPr>
              <a:t>(</a:t>
            </a:r>
            <a:r>
              <a:rPr lang="ja-JP" altLang="en-US" dirty="0">
                <a:solidFill>
                  <a:schemeClr val="bg2">
                    <a:lumMod val="25000"/>
                  </a:schemeClr>
                </a:solidFill>
              </a:rPr>
              <a:t>和泉・赤岡　</a:t>
            </a:r>
            <a:r>
              <a:rPr lang="en-US" altLang="ja-JP" dirty="0">
                <a:solidFill>
                  <a:schemeClr val="bg2">
                    <a:lumMod val="25000"/>
                  </a:schemeClr>
                </a:solidFill>
              </a:rPr>
              <a:t>2014)</a:t>
            </a:r>
            <a:endParaRPr lang="ja-JP" altLang="ja-JP" dirty="0">
              <a:solidFill>
                <a:schemeClr val="bg2">
                  <a:lumMod val="25000"/>
                </a:schemeClr>
              </a:solidFill>
            </a:endParaRPr>
          </a:p>
          <a:p>
            <a:endParaRPr lang="en-US" altLang="ja-JP" dirty="0">
              <a:solidFill>
                <a:schemeClr val="bg2">
                  <a:lumMod val="25000"/>
                </a:schemeClr>
              </a:solidFill>
            </a:endParaRPr>
          </a:p>
        </p:txBody>
      </p:sp>
      <p:sp>
        <p:nvSpPr>
          <p:cNvPr id="7" name="テキスト ボックス 6"/>
          <p:cNvSpPr txBox="1"/>
          <p:nvPr/>
        </p:nvSpPr>
        <p:spPr>
          <a:xfrm>
            <a:off x="1629682" y="3555856"/>
            <a:ext cx="9187130" cy="1754326"/>
          </a:xfrm>
          <a:prstGeom prst="rect">
            <a:avLst/>
          </a:prstGeom>
          <a:noFill/>
        </p:spPr>
        <p:txBody>
          <a:bodyPr wrap="none" rtlCol="0">
            <a:spAutoFit/>
          </a:bodyPr>
          <a:lstStyle/>
          <a:p>
            <a:r>
              <a:rPr kumimoji="1" lang="ja-JP" altLang="en-US" dirty="0">
                <a:solidFill>
                  <a:schemeClr val="bg2">
                    <a:lumMod val="25000"/>
                  </a:schemeClr>
                </a:solidFill>
              </a:rPr>
              <a:t>・自己愛傾向の強い人や、賞賛欲求の強い帰途にとって、「いいね」は簡単に手に入る</a:t>
            </a:r>
            <a:endParaRPr kumimoji="1" lang="en-US" altLang="ja-JP" dirty="0">
              <a:solidFill>
                <a:schemeClr val="bg2">
                  <a:lumMod val="25000"/>
                </a:schemeClr>
              </a:solidFill>
            </a:endParaRPr>
          </a:p>
          <a:p>
            <a:r>
              <a:rPr kumimoji="1" lang="ja-JP" altLang="en-US" dirty="0">
                <a:solidFill>
                  <a:schemeClr val="bg2">
                    <a:lumMod val="25000"/>
                  </a:schemeClr>
                </a:solidFill>
              </a:rPr>
              <a:t>報酬であり、この報酬を求めて</a:t>
            </a:r>
            <a:r>
              <a:rPr kumimoji="1" lang="en-US" altLang="ja-JP" dirty="0">
                <a:solidFill>
                  <a:schemeClr val="bg2">
                    <a:lumMod val="25000"/>
                  </a:schemeClr>
                </a:solidFill>
              </a:rPr>
              <a:t>SNS</a:t>
            </a:r>
            <a:r>
              <a:rPr kumimoji="1" lang="ja-JP" altLang="en-US" dirty="0">
                <a:solidFill>
                  <a:schemeClr val="bg2">
                    <a:lumMod val="25000"/>
                  </a:schemeClr>
                </a:solidFill>
              </a:rPr>
              <a:t>を過剰に利用する。</a:t>
            </a:r>
            <a:endParaRPr kumimoji="1" lang="en-US" altLang="ja-JP" dirty="0">
              <a:solidFill>
                <a:schemeClr val="bg2">
                  <a:lumMod val="25000"/>
                </a:schemeClr>
              </a:solidFill>
            </a:endParaRPr>
          </a:p>
          <a:p>
            <a:r>
              <a:rPr kumimoji="1" lang="ja-JP" altLang="en-US" dirty="0">
                <a:solidFill>
                  <a:schemeClr val="bg2">
                    <a:lumMod val="25000"/>
                  </a:schemeClr>
                </a:solidFill>
              </a:rPr>
              <a:t>　　　　　　　　　　　　　　　　　　　　　（川端・中田・木谷　</a:t>
            </a:r>
            <a:r>
              <a:rPr kumimoji="1" lang="en-US" altLang="ja-JP" dirty="0">
                <a:solidFill>
                  <a:schemeClr val="bg2">
                    <a:lumMod val="25000"/>
                  </a:schemeClr>
                </a:solidFill>
              </a:rPr>
              <a:t>2017</a:t>
            </a:r>
            <a:r>
              <a:rPr kumimoji="1" lang="ja-JP" altLang="en-US" dirty="0">
                <a:solidFill>
                  <a:schemeClr val="bg2">
                    <a:lumMod val="25000"/>
                  </a:schemeClr>
                </a:solidFill>
              </a:rPr>
              <a:t>）</a:t>
            </a:r>
            <a:endParaRPr kumimoji="1" lang="en-US" altLang="ja-JP" dirty="0">
              <a:solidFill>
                <a:schemeClr val="bg2">
                  <a:lumMod val="25000"/>
                </a:schemeClr>
              </a:solidFill>
            </a:endParaRPr>
          </a:p>
          <a:p>
            <a:endParaRPr kumimoji="1" lang="en-US" altLang="ja-JP" dirty="0">
              <a:solidFill>
                <a:schemeClr val="bg2">
                  <a:lumMod val="25000"/>
                </a:schemeClr>
              </a:solidFill>
            </a:endParaRPr>
          </a:p>
          <a:p>
            <a:endParaRPr kumimoji="1" lang="en-US" altLang="ja-JP" dirty="0">
              <a:solidFill>
                <a:schemeClr val="bg2">
                  <a:lumMod val="25000"/>
                </a:schemeClr>
              </a:solidFill>
            </a:endParaRPr>
          </a:p>
          <a:p>
            <a:endParaRPr kumimoji="1" lang="ja-JP" altLang="en-US" dirty="0">
              <a:solidFill>
                <a:schemeClr val="bg2">
                  <a:lumMod val="25000"/>
                </a:schemeClr>
              </a:solidFill>
            </a:endParaRPr>
          </a:p>
        </p:txBody>
      </p:sp>
    </p:spTree>
    <p:extLst>
      <p:ext uri="{BB962C8B-B14F-4D97-AF65-F5344CB8AC3E}">
        <p14:creationId xmlns:p14="http://schemas.microsoft.com/office/powerpoint/2010/main" val="18218080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グラフィックス 1" descr="プレゼント">
            <a:extLst>
              <a:ext uri="{FF2B5EF4-FFF2-40B4-BE49-F238E27FC236}">
                <a16:creationId xmlns:a16="http://schemas.microsoft.com/office/drawing/2014/main" id="{8BFB5C29-CD76-419E-9C93-B9AB6B143DB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57200" y="362857"/>
            <a:ext cx="914400" cy="914400"/>
          </a:xfrm>
          <a:prstGeom prst="rect">
            <a:avLst/>
          </a:prstGeom>
        </p:spPr>
      </p:pic>
      <p:sp>
        <p:nvSpPr>
          <p:cNvPr id="3" name="テキスト ボックス 2">
            <a:extLst>
              <a:ext uri="{FF2B5EF4-FFF2-40B4-BE49-F238E27FC236}">
                <a16:creationId xmlns:a16="http://schemas.microsoft.com/office/drawing/2014/main" id="{B6134F06-56BB-4B6F-9320-701FBADA072F}"/>
              </a:ext>
            </a:extLst>
          </p:cNvPr>
          <p:cNvSpPr txBox="1"/>
          <p:nvPr/>
        </p:nvSpPr>
        <p:spPr>
          <a:xfrm>
            <a:off x="1371600" y="569371"/>
            <a:ext cx="3383280" cy="707886"/>
          </a:xfrm>
          <a:prstGeom prst="rect">
            <a:avLst/>
          </a:prstGeom>
          <a:noFill/>
        </p:spPr>
        <p:txBody>
          <a:bodyPr wrap="square" rtlCol="0">
            <a:spAutoFit/>
          </a:bodyPr>
          <a:lstStyle/>
          <a:p>
            <a:r>
              <a:rPr kumimoji="1" lang="ja-JP" altLang="en-US" sz="4000" b="1" dirty="0">
                <a:solidFill>
                  <a:srgbClr val="002060"/>
                </a:solidFill>
              </a:rPr>
              <a:t>仮説導出</a:t>
            </a:r>
          </a:p>
        </p:txBody>
      </p:sp>
      <p:sp>
        <p:nvSpPr>
          <p:cNvPr id="4" name="テキスト ボックス 3">
            <a:extLst>
              <a:ext uri="{FF2B5EF4-FFF2-40B4-BE49-F238E27FC236}">
                <a16:creationId xmlns:a16="http://schemas.microsoft.com/office/drawing/2014/main" id="{91C60E8A-470A-489C-825D-5B5E36B6A010}"/>
              </a:ext>
            </a:extLst>
          </p:cNvPr>
          <p:cNvSpPr txBox="1"/>
          <p:nvPr/>
        </p:nvSpPr>
        <p:spPr>
          <a:xfrm>
            <a:off x="457200" y="2032000"/>
            <a:ext cx="10789920" cy="3785652"/>
          </a:xfrm>
          <a:prstGeom prst="rect">
            <a:avLst/>
          </a:prstGeom>
          <a:noFill/>
        </p:spPr>
        <p:txBody>
          <a:bodyPr wrap="square" rtlCol="0">
            <a:spAutoFit/>
          </a:bodyPr>
          <a:lstStyle/>
          <a:p>
            <a:r>
              <a:rPr kumimoji="1" lang="ja-JP" altLang="en-US" sz="4000" dirty="0">
                <a:solidFill>
                  <a:srgbClr val="002060"/>
                </a:solidFill>
              </a:rPr>
              <a:t>仮説</a:t>
            </a:r>
            <a:endParaRPr kumimoji="1" lang="en-US" altLang="ja-JP" sz="4000" dirty="0">
              <a:solidFill>
                <a:srgbClr val="002060"/>
              </a:solidFill>
            </a:endParaRPr>
          </a:p>
          <a:p>
            <a:r>
              <a:rPr kumimoji="1" lang="en-US" altLang="ja-JP" sz="4000" dirty="0">
                <a:solidFill>
                  <a:srgbClr val="002060"/>
                </a:solidFill>
              </a:rPr>
              <a:t>『</a:t>
            </a:r>
            <a:r>
              <a:rPr kumimoji="1" lang="ja-JP" altLang="en-US" sz="4000" dirty="0">
                <a:solidFill>
                  <a:srgbClr val="002060"/>
                </a:solidFill>
              </a:rPr>
              <a:t>インスタ映えによって、女性はビジュアル</a:t>
            </a:r>
            <a:endParaRPr kumimoji="1" lang="en-US" altLang="ja-JP" sz="4000" dirty="0">
              <a:solidFill>
                <a:srgbClr val="002060"/>
              </a:solidFill>
            </a:endParaRPr>
          </a:p>
          <a:p>
            <a:r>
              <a:rPr kumimoji="1" lang="ja-JP" altLang="en-US" sz="4000" dirty="0">
                <a:solidFill>
                  <a:srgbClr val="002060"/>
                </a:solidFill>
              </a:rPr>
              <a:t>　　重視のギフト選択を行う傾向にある。</a:t>
            </a:r>
            <a:r>
              <a:rPr kumimoji="1" lang="en-US" altLang="ja-JP" sz="4000" dirty="0">
                <a:solidFill>
                  <a:srgbClr val="002060"/>
                </a:solidFill>
              </a:rPr>
              <a:t>』</a:t>
            </a:r>
          </a:p>
          <a:p>
            <a:endParaRPr kumimoji="1" lang="en-US" altLang="ja-JP" sz="4000" dirty="0">
              <a:solidFill>
                <a:srgbClr val="002060"/>
              </a:solidFill>
            </a:endParaRPr>
          </a:p>
          <a:p>
            <a:endParaRPr kumimoji="1" lang="en-US" altLang="ja-JP" sz="4000" dirty="0">
              <a:solidFill>
                <a:srgbClr val="002060"/>
              </a:solidFill>
            </a:endParaRPr>
          </a:p>
          <a:p>
            <a:endParaRPr kumimoji="1" lang="en-US" altLang="ja-JP" sz="4000" dirty="0">
              <a:solidFill>
                <a:srgbClr val="002060"/>
              </a:solidFill>
            </a:endParaRPr>
          </a:p>
        </p:txBody>
      </p:sp>
    </p:spTree>
    <p:extLst>
      <p:ext uri="{BB962C8B-B14F-4D97-AF65-F5344CB8AC3E}">
        <p14:creationId xmlns:p14="http://schemas.microsoft.com/office/powerpoint/2010/main" val="30453750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グラフィックス 1" descr="本">
            <a:extLst>
              <a:ext uri="{FF2B5EF4-FFF2-40B4-BE49-F238E27FC236}">
                <a16:creationId xmlns:a16="http://schemas.microsoft.com/office/drawing/2014/main" id="{8BFB5C29-CD76-419E-9C93-B9AB6B143DB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57200" y="362857"/>
            <a:ext cx="914400" cy="914400"/>
          </a:xfrm>
          <a:prstGeom prst="rect">
            <a:avLst/>
          </a:prstGeom>
        </p:spPr>
      </p:pic>
      <p:sp>
        <p:nvSpPr>
          <p:cNvPr id="3" name="テキスト ボックス 2">
            <a:extLst>
              <a:ext uri="{FF2B5EF4-FFF2-40B4-BE49-F238E27FC236}">
                <a16:creationId xmlns:a16="http://schemas.microsoft.com/office/drawing/2014/main" id="{B6134F06-56BB-4B6F-9320-701FBADA072F}"/>
              </a:ext>
            </a:extLst>
          </p:cNvPr>
          <p:cNvSpPr txBox="1"/>
          <p:nvPr/>
        </p:nvSpPr>
        <p:spPr>
          <a:xfrm>
            <a:off x="1371600" y="569371"/>
            <a:ext cx="3383280" cy="707886"/>
          </a:xfrm>
          <a:prstGeom prst="rect">
            <a:avLst/>
          </a:prstGeom>
          <a:noFill/>
        </p:spPr>
        <p:txBody>
          <a:bodyPr wrap="square" rtlCol="0">
            <a:spAutoFit/>
          </a:bodyPr>
          <a:lstStyle/>
          <a:p>
            <a:r>
              <a:rPr kumimoji="1" lang="ja-JP" altLang="en-US" sz="4000" b="1" dirty="0">
                <a:solidFill>
                  <a:srgbClr val="002060"/>
                </a:solidFill>
              </a:rPr>
              <a:t>参考文献</a:t>
            </a:r>
          </a:p>
        </p:txBody>
      </p:sp>
      <p:sp>
        <p:nvSpPr>
          <p:cNvPr id="5" name="テキスト ボックス 4">
            <a:extLst>
              <a:ext uri="{FF2B5EF4-FFF2-40B4-BE49-F238E27FC236}">
                <a16:creationId xmlns:a16="http://schemas.microsoft.com/office/drawing/2014/main" id="{28E92FDB-7961-42E1-9EE4-8C4DEF66BEC8}"/>
              </a:ext>
            </a:extLst>
          </p:cNvPr>
          <p:cNvSpPr txBox="1"/>
          <p:nvPr/>
        </p:nvSpPr>
        <p:spPr>
          <a:xfrm>
            <a:off x="853440" y="1627990"/>
            <a:ext cx="11190514" cy="5632311"/>
          </a:xfrm>
          <a:prstGeom prst="rect">
            <a:avLst/>
          </a:prstGeom>
          <a:noFill/>
        </p:spPr>
        <p:txBody>
          <a:bodyPr wrap="square" rtlCol="0">
            <a:spAutoFit/>
          </a:bodyPr>
          <a:lstStyle/>
          <a:p>
            <a:pPr marL="285750" indent="-285750">
              <a:buFont typeface="Arial" panose="020B0604020202020204" pitchFamily="34" charset="0"/>
              <a:buChar char="•"/>
            </a:pPr>
            <a:r>
              <a:rPr kumimoji="1" lang="ja-JP" altLang="en-US" dirty="0">
                <a:solidFill>
                  <a:schemeClr val="bg2">
                    <a:lumMod val="25000"/>
                  </a:schemeClr>
                </a:solidFill>
              </a:rPr>
              <a:t>一般社団法人ギフト研究所</a:t>
            </a:r>
            <a:endParaRPr kumimoji="1" lang="en-US" altLang="ja-JP" dirty="0">
              <a:solidFill>
                <a:schemeClr val="bg2">
                  <a:lumMod val="25000"/>
                </a:schemeClr>
              </a:solidFill>
            </a:endParaRPr>
          </a:p>
          <a:p>
            <a:r>
              <a:rPr kumimoji="1" lang="ja-JP" altLang="en-US" dirty="0">
                <a:solidFill>
                  <a:schemeClr val="bg2">
                    <a:lumMod val="25000"/>
                  </a:schemeClr>
                </a:solidFill>
              </a:rPr>
              <a:t>　</a:t>
            </a:r>
            <a:r>
              <a:rPr kumimoji="1" lang="en-US" altLang="ja-JP" dirty="0">
                <a:solidFill>
                  <a:schemeClr val="bg2">
                    <a:lumMod val="25000"/>
                  </a:schemeClr>
                </a:solidFill>
                <a:hlinkClick r:id="rId4"/>
              </a:rPr>
              <a:t>http://www.gift-kenkyu.com/2017/09/19/%E3%82%AE%E3%83%95%E3%83%88%E3%81%AE%E5%88%86%E9%A1%9E/</a:t>
            </a:r>
            <a:r>
              <a:rPr kumimoji="1" lang="ja-JP" altLang="en-US" dirty="0">
                <a:solidFill>
                  <a:schemeClr val="bg2">
                    <a:lumMod val="25000"/>
                  </a:schemeClr>
                </a:solidFill>
              </a:rPr>
              <a:t> （最終アクセス </a:t>
            </a:r>
            <a:r>
              <a:rPr kumimoji="1" lang="en-US" altLang="ja-JP" dirty="0">
                <a:solidFill>
                  <a:schemeClr val="bg2">
                    <a:lumMod val="25000"/>
                  </a:schemeClr>
                </a:solidFill>
              </a:rPr>
              <a:t>2018/07/09</a:t>
            </a:r>
            <a:r>
              <a:rPr kumimoji="1" lang="ja-JP" altLang="en-US" dirty="0">
                <a:solidFill>
                  <a:schemeClr val="bg2">
                    <a:lumMod val="25000"/>
                  </a:schemeClr>
                </a:solidFill>
              </a:rPr>
              <a:t>）</a:t>
            </a:r>
            <a:endParaRPr kumimoji="1" lang="en-US" altLang="ja-JP" dirty="0">
              <a:solidFill>
                <a:schemeClr val="bg2">
                  <a:lumMod val="25000"/>
                </a:schemeClr>
              </a:solidFill>
            </a:endParaRPr>
          </a:p>
          <a:p>
            <a:endParaRPr kumimoji="1" lang="ja-JP" altLang="en-US" dirty="0">
              <a:solidFill>
                <a:schemeClr val="bg2">
                  <a:lumMod val="25000"/>
                </a:schemeClr>
              </a:solidFill>
            </a:endParaRPr>
          </a:p>
          <a:p>
            <a:pPr marL="285750" indent="-285750">
              <a:buFont typeface="Arial" panose="020B0604020202020204" pitchFamily="34" charset="0"/>
              <a:buChar char="•"/>
            </a:pPr>
            <a:r>
              <a:rPr kumimoji="1" lang="ja-JP" altLang="en-US" dirty="0">
                <a:solidFill>
                  <a:schemeClr val="bg2">
                    <a:lumMod val="25000"/>
                  </a:schemeClr>
                </a:solidFill>
              </a:rPr>
              <a:t>マイボイスコム　ギフトのアンケート調査</a:t>
            </a:r>
            <a:endParaRPr kumimoji="1" lang="en-US" altLang="ja-JP" dirty="0">
              <a:solidFill>
                <a:schemeClr val="bg2">
                  <a:lumMod val="25000"/>
                </a:schemeClr>
              </a:solidFill>
            </a:endParaRPr>
          </a:p>
          <a:p>
            <a:r>
              <a:rPr kumimoji="1" lang="en-US" altLang="ja-JP" dirty="0">
                <a:solidFill>
                  <a:schemeClr val="bg2">
                    <a:lumMod val="25000"/>
                  </a:schemeClr>
                </a:solidFill>
                <a:hlinkClick r:id="rId5"/>
              </a:rPr>
              <a:t>http://www.myvoice.co.jp/biz/surveys/14113/index.html</a:t>
            </a:r>
            <a:endParaRPr kumimoji="1" lang="en-US" altLang="ja-JP" dirty="0">
              <a:solidFill>
                <a:schemeClr val="bg2">
                  <a:lumMod val="25000"/>
                </a:schemeClr>
              </a:solidFill>
            </a:endParaRPr>
          </a:p>
          <a:p>
            <a:r>
              <a:rPr kumimoji="1" lang="en-US" altLang="ja-JP" dirty="0">
                <a:solidFill>
                  <a:schemeClr val="bg2">
                    <a:lumMod val="25000"/>
                  </a:schemeClr>
                </a:solidFill>
                <a:hlinkClick r:id="rId6"/>
              </a:rPr>
              <a:t>https://www.myvoice.co.jp/biz/surveys/21316/index.html</a:t>
            </a:r>
            <a:r>
              <a:rPr kumimoji="1" lang="ja-JP" altLang="en-US" dirty="0">
                <a:solidFill>
                  <a:schemeClr val="bg2">
                    <a:lumMod val="25000"/>
                  </a:schemeClr>
                </a:solidFill>
              </a:rPr>
              <a:t> （最終アクセス </a:t>
            </a:r>
            <a:r>
              <a:rPr kumimoji="1" lang="en-US" altLang="ja-JP" dirty="0">
                <a:solidFill>
                  <a:schemeClr val="bg2">
                    <a:lumMod val="25000"/>
                  </a:schemeClr>
                </a:solidFill>
              </a:rPr>
              <a:t>2018/07/09</a:t>
            </a:r>
            <a:r>
              <a:rPr kumimoji="1" lang="ja-JP" altLang="en-US" dirty="0">
                <a:solidFill>
                  <a:schemeClr val="bg2">
                    <a:lumMod val="25000"/>
                  </a:schemeClr>
                </a:solidFill>
              </a:rPr>
              <a:t>）</a:t>
            </a:r>
            <a:endParaRPr kumimoji="1" lang="en-US" altLang="ja-JP" dirty="0">
              <a:solidFill>
                <a:schemeClr val="bg2">
                  <a:lumMod val="25000"/>
                </a:schemeClr>
              </a:solidFill>
            </a:endParaRPr>
          </a:p>
          <a:p>
            <a:pPr marL="285750" indent="-285750">
              <a:buFont typeface="Arial" panose="020B0604020202020204" pitchFamily="34" charset="0"/>
              <a:buChar char="•"/>
            </a:pPr>
            <a:endParaRPr kumimoji="1" lang="en-US" altLang="ja-JP" dirty="0">
              <a:solidFill>
                <a:schemeClr val="bg2">
                  <a:lumMod val="25000"/>
                </a:schemeClr>
              </a:solidFill>
            </a:endParaRPr>
          </a:p>
          <a:p>
            <a:pPr marL="285750" indent="-285750">
              <a:buFont typeface="Arial" panose="020B0604020202020204" pitchFamily="34" charset="0"/>
              <a:buChar char="•"/>
            </a:pPr>
            <a:r>
              <a:rPr kumimoji="1" lang="ja-JP" altLang="en-US" dirty="0">
                <a:solidFill>
                  <a:schemeClr val="bg2">
                    <a:lumMod val="25000"/>
                  </a:schemeClr>
                </a:solidFill>
              </a:rPr>
              <a:t>コトバンク</a:t>
            </a:r>
            <a:endParaRPr kumimoji="1" lang="en-US" altLang="ja-JP" dirty="0">
              <a:solidFill>
                <a:schemeClr val="bg2">
                  <a:lumMod val="25000"/>
                </a:schemeClr>
              </a:solidFill>
            </a:endParaRPr>
          </a:p>
          <a:p>
            <a:r>
              <a:rPr kumimoji="1" lang="en-US" altLang="ja-JP" dirty="0">
                <a:solidFill>
                  <a:schemeClr val="bg2">
                    <a:lumMod val="25000"/>
                  </a:schemeClr>
                </a:solidFill>
                <a:hlinkClick r:id="rId7"/>
              </a:rPr>
              <a:t>https://kotobank.jp/word/</a:t>
            </a:r>
            <a:r>
              <a:rPr kumimoji="1" lang="ja-JP" altLang="en-US" dirty="0">
                <a:solidFill>
                  <a:schemeClr val="bg2">
                    <a:lumMod val="25000"/>
                  </a:schemeClr>
                </a:solidFill>
                <a:hlinkClick r:id="rId7"/>
              </a:rPr>
              <a:t>インスタグラム</a:t>
            </a:r>
            <a:r>
              <a:rPr kumimoji="1" lang="en-US" altLang="ja-JP" dirty="0">
                <a:solidFill>
                  <a:schemeClr val="bg2">
                    <a:lumMod val="25000"/>
                  </a:schemeClr>
                </a:solidFill>
                <a:hlinkClick r:id="rId7"/>
              </a:rPr>
              <a:t>-192491</a:t>
            </a:r>
            <a:r>
              <a:rPr kumimoji="1" lang="ja-JP" altLang="en-US" dirty="0">
                <a:solidFill>
                  <a:schemeClr val="bg2">
                    <a:lumMod val="25000"/>
                  </a:schemeClr>
                </a:solidFill>
              </a:rPr>
              <a:t> （最終アクセス </a:t>
            </a:r>
            <a:r>
              <a:rPr kumimoji="1" lang="en-US" altLang="ja-JP" dirty="0">
                <a:solidFill>
                  <a:schemeClr val="bg2">
                    <a:lumMod val="25000"/>
                  </a:schemeClr>
                </a:solidFill>
              </a:rPr>
              <a:t>2018/07/09</a:t>
            </a:r>
            <a:r>
              <a:rPr kumimoji="1" lang="ja-JP" altLang="en-US" dirty="0">
                <a:solidFill>
                  <a:schemeClr val="bg2">
                    <a:lumMod val="25000"/>
                  </a:schemeClr>
                </a:solidFill>
              </a:rPr>
              <a:t>）</a:t>
            </a:r>
            <a:endParaRPr kumimoji="1" lang="en-US" altLang="ja-JP" dirty="0">
              <a:solidFill>
                <a:schemeClr val="bg2">
                  <a:lumMod val="25000"/>
                </a:schemeClr>
              </a:solidFill>
            </a:endParaRPr>
          </a:p>
          <a:p>
            <a:endParaRPr kumimoji="1" lang="ja-JP" altLang="en-US" dirty="0">
              <a:solidFill>
                <a:schemeClr val="bg2">
                  <a:lumMod val="25000"/>
                </a:schemeClr>
              </a:solidFill>
            </a:endParaRPr>
          </a:p>
          <a:p>
            <a:pPr marL="285750" indent="-285750">
              <a:buFont typeface="Arial" panose="020B0604020202020204" pitchFamily="34" charset="0"/>
              <a:buChar char="•"/>
            </a:pPr>
            <a:r>
              <a:rPr kumimoji="1" lang="en-US" altLang="ja-JP" dirty="0" err="1">
                <a:solidFill>
                  <a:schemeClr val="bg2">
                    <a:lumMod val="25000"/>
                  </a:schemeClr>
                </a:solidFill>
              </a:rPr>
              <a:t>Insta</a:t>
            </a:r>
            <a:r>
              <a:rPr kumimoji="1" lang="en-US" altLang="ja-JP" dirty="0">
                <a:solidFill>
                  <a:schemeClr val="bg2">
                    <a:lumMod val="25000"/>
                  </a:schemeClr>
                </a:solidFill>
              </a:rPr>
              <a:t>  Lab</a:t>
            </a:r>
          </a:p>
          <a:p>
            <a:r>
              <a:rPr kumimoji="1" lang="en-US" altLang="ja-JP" dirty="0">
                <a:solidFill>
                  <a:schemeClr val="bg2">
                    <a:lumMod val="25000"/>
                  </a:schemeClr>
                </a:solidFill>
                <a:hlinkClick r:id="rId8"/>
              </a:rPr>
              <a:t>https://find-model.jp/insta-lab/instagram-users-enrollment/</a:t>
            </a:r>
            <a:r>
              <a:rPr kumimoji="1" lang="ja-JP" altLang="en-US" dirty="0">
                <a:solidFill>
                  <a:schemeClr val="bg2">
                    <a:lumMod val="25000"/>
                  </a:schemeClr>
                </a:solidFill>
              </a:rPr>
              <a:t>（最終アクセス </a:t>
            </a:r>
            <a:r>
              <a:rPr kumimoji="1" lang="en-US" altLang="ja-JP" dirty="0">
                <a:solidFill>
                  <a:schemeClr val="bg2">
                    <a:lumMod val="25000"/>
                  </a:schemeClr>
                </a:solidFill>
              </a:rPr>
              <a:t>2018/09/04</a:t>
            </a:r>
            <a:r>
              <a:rPr kumimoji="1" lang="ja-JP" altLang="en-US" dirty="0">
                <a:solidFill>
                  <a:schemeClr val="bg2">
                    <a:lumMod val="25000"/>
                  </a:schemeClr>
                </a:solidFill>
              </a:rPr>
              <a:t>）</a:t>
            </a:r>
            <a:endParaRPr kumimoji="1" lang="en-US" altLang="ja-JP" dirty="0">
              <a:solidFill>
                <a:schemeClr val="bg2">
                  <a:lumMod val="25000"/>
                </a:schemeClr>
              </a:solidFill>
            </a:endParaRPr>
          </a:p>
          <a:p>
            <a:pPr marL="285750" indent="-285750">
              <a:buFont typeface="Arial" panose="020B0604020202020204" pitchFamily="34" charset="0"/>
              <a:buChar char="•"/>
            </a:pPr>
            <a:endParaRPr kumimoji="1" lang="en-US" altLang="ja-JP" dirty="0">
              <a:solidFill>
                <a:schemeClr val="bg2">
                  <a:lumMod val="25000"/>
                </a:schemeClr>
              </a:solidFill>
            </a:endParaRPr>
          </a:p>
          <a:p>
            <a:pPr marL="285750" indent="-285750">
              <a:buFont typeface="Arial" panose="020B0604020202020204" pitchFamily="34" charset="0"/>
              <a:buChar char="•"/>
            </a:pPr>
            <a:endParaRPr kumimoji="1" lang="en-US" altLang="ja-JP" dirty="0">
              <a:solidFill>
                <a:schemeClr val="bg2">
                  <a:lumMod val="25000"/>
                </a:schemeClr>
              </a:solidFill>
            </a:endParaRPr>
          </a:p>
          <a:p>
            <a:pPr marL="285750" indent="-285750">
              <a:buFont typeface="Arial" panose="020B0604020202020204" pitchFamily="34" charset="0"/>
              <a:buChar char="•"/>
            </a:pPr>
            <a:r>
              <a:rPr kumimoji="1" lang="pl-PL" altLang="ja-JP" dirty="0">
                <a:solidFill>
                  <a:schemeClr val="bg2">
                    <a:lumMod val="25000"/>
                  </a:schemeClr>
                </a:solidFill>
              </a:rPr>
              <a:t>Oga web 2018</a:t>
            </a:r>
            <a:r>
              <a:rPr kumimoji="1" lang="ja-JP" altLang="pl-PL" dirty="0">
                <a:solidFill>
                  <a:schemeClr val="bg2">
                    <a:lumMod val="25000"/>
                  </a:schemeClr>
                </a:solidFill>
              </a:rPr>
              <a:t>年ソーシャルメディアの年代別比較</a:t>
            </a:r>
            <a:endParaRPr kumimoji="1" lang="en-US" altLang="ja-JP" dirty="0">
              <a:solidFill>
                <a:schemeClr val="bg2">
                  <a:lumMod val="25000"/>
                </a:schemeClr>
              </a:solidFill>
            </a:endParaRPr>
          </a:p>
          <a:p>
            <a:r>
              <a:rPr kumimoji="1" lang="pl-PL" altLang="ja-JP" dirty="0">
                <a:solidFill>
                  <a:schemeClr val="bg2">
                    <a:lumMod val="25000"/>
                  </a:schemeClr>
                </a:solidFill>
                <a:hlinkClick r:id="rId9"/>
              </a:rPr>
              <a:t>https://www.make-light.work/web/2018sns/</a:t>
            </a:r>
            <a:r>
              <a:rPr kumimoji="1" lang="ja-JP" altLang="en-US" dirty="0">
                <a:solidFill>
                  <a:schemeClr val="bg2">
                    <a:lumMod val="25000"/>
                  </a:schemeClr>
                </a:solidFill>
              </a:rPr>
              <a:t>（最終アクセス </a:t>
            </a:r>
            <a:r>
              <a:rPr kumimoji="1" lang="en-US" altLang="ja-JP" dirty="0">
                <a:solidFill>
                  <a:schemeClr val="bg2">
                    <a:lumMod val="25000"/>
                  </a:schemeClr>
                </a:solidFill>
              </a:rPr>
              <a:t>2018/09/04</a:t>
            </a:r>
            <a:r>
              <a:rPr kumimoji="1" lang="ja-JP" altLang="en-US" dirty="0">
                <a:solidFill>
                  <a:schemeClr val="bg2">
                    <a:lumMod val="25000"/>
                  </a:schemeClr>
                </a:solidFill>
              </a:rPr>
              <a:t>）</a:t>
            </a:r>
            <a:endParaRPr kumimoji="1" lang="en-US" altLang="ja-JP" dirty="0">
              <a:solidFill>
                <a:schemeClr val="bg2">
                  <a:lumMod val="25000"/>
                </a:schemeClr>
              </a:solidFill>
            </a:endParaRPr>
          </a:p>
          <a:p>
            <a:endParaRPr kumimoji="1" lang="en-US" altLang="ja-JP" dirty="0">
              <a:solidFill>
                <a:schemeClr val="bg2">
                  <a:lumMod val="25000"/>
                </a:schemeClr>
              </a:solidFill>
            </a:endParaRPr>
          </a:p>
          <a:p>
            <a:pPr marL="285750" indent="-285750">
              <a:buFont typeface="Arial" panose="020B0604020202020204" pitchFamily="34" charset="0"/>
              <a:buChar char="•"/>
            </a:pPr>
            <a:endParaRPr kumimoji="1" lang="ja-JP" altLang="en-US" dirty="0">
              <a:solidFill>
                <a:schemeClr val="bg2">
                  <a:lumMod val="25000"/>
                </a:schemeClr>
              </a:solidFill>
            </a:endParaRPr>
          </a:p>
        </p:txBody>
      </p:sp>
    </p:spTree>
    <p:extLst>
      <p:ext uri="{BB962C8B-B14F-4D97-AF65-F5344CB8AC3E}">
        <p14:creationId xmlns:p14="http://schemas.microsoft.com/office/powerpoint/2010/main" val="2257423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グラフィックス 1" descr="本">
            <a:extLst>
              <a:ext uri="{FF2B5EF4-FFF2-40B4-BE49-F238E27FC236}">
                <a16:creationId xmlns:a16="http://schemas.microsoft.com/office/drawing/2014/main" id="{8BFB5C29-CD76-419E-9C93-B9AB6B143DB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57200" y="362857"/>
            <a:ext cx="914400" cy="914400"/>
          </a:xfrm>
          <a:prstGeom prst="rect">
            <a:avLst/>
          </a:prstGeom>
        </p:spPr>
      </p:pic>
      <p:sp>
        <p:nvSpPr>
          <p:cNvPr id="3" name="テキスト ボックス 2">
            <a:extLst>
              <a:ext uri="{FF2B5EF4-FFF2-40B4-BE49-F238E27FC236}">
                <a16:creationId xmlns:a16="http://schemas.microsoft.com/office/drawing/2014/main" id="{B6134F06-56BB-4B6F-9320-701FBADA072F}"/>
              </a:ext>
            </a:extLst>
          </p:cNvPr>
          <p:cNvSpPr txBox="1"/>
          <p:nvPr/>
        </p:nvSpPr>
        <p:spPr>
          <a:xfrm>
            <a:off x="1371600" y="569371"/>
            <a:ext cx="3383280" cy="707886"/>
          </a:xfrm>
          <a:prstGeom prst="rect">
            <a:avLst/>
          </a:prstGeom>
          <a:noFill/>
        </p:spPr>
        <p:txBody>
          <a:bodyPr wrap="square" rtlCol="0">
            <a:spAutoFit/>
          </a:bodyPr>
          <a:lstStyle/>
          <a:p>
            <a:r>
              <a:rPr kumimoji="1" lang="ja-JP" altLang="en-US" sz="4000" b="1" dirty="0">
                <a:solidFill>
                  <a:srgbClr val="002060"/>
                </a:solidFill>
              </a:rPr>
              <a:t>参考文献</a:t>
            </a:r>
          </a:p>
        </p:txBody>
      </p:sp>
      <p:sp>
        <p:nvSpPr>
          <p:cNvPr id="5" name="テキスト ボックス 4">
            <a:extLst>
              <a:ext uri="{FF2B5EF4-FFF2-40B4-BE49-F238E27FC236}">
                <a16:creationId xmlns:a16="http://schemas.microsoft.com/office/drawing/2014/main" id="{28E92FDB-7961-42E1-9EE4-8C4DEF66BEC8}"/>
              </a:ext>
            </a:extLst>
          </p:cNvPr>
          <p:cNvSpPr txBox="1"/>
          <p:nvPr/>
        </p:nvSpPr>
        <p:spPr>
          <a:xfrm>
            <a:off x="833120" y="1225689"/>
            <a:ext cx="11190514" cy="5632311"/>
          </a:xfrm>
          <a:prstGeom prst="rect">
            <a:avLst/>
          </a:prstGeom>
          <a:noFill/>
        </p:spPr>
        <p:txBody>
          <a:bodyPr wrap="square" rtlCol="0">
            <a:spAutoFit/>
          </a:bodyPr>
          <a:lstStyle/>
          <a:p>
            <a:pPr marL="285750" indent="-285750">
              <a:buFont typeface="Arial" panose="020B0604020202020204" pitchFamily="34" charset="0"/>
              <a:buChar char="•"/>
            </a:pPr>
            <a:r>
              <a:rPr kumimoji="1" lang="ja-JP" altLang="en-US" dirty="0">
                <a:solidFill>
                  <a:schemeClr val="bg2">
                    <a:lumMod val="25000"/>
                  </a:schemeClr>
                </a:solidFill>
              </a:rPr>
              <a:t>キリン食生活文化研究所レポート </a:t>
            </a:r>
            <a:r>
              <a:rPr kumimoji="1" lang="en-US" altLang="ja-JP" dirty="0">
                <a:solidFill>
                  <a:schemeClr val="bg2">
                    <a:lumMod val="25000"/>
                  </a:schemeClr>
                </a:solidFill>
              </a:rPr>
              <a:t>vol.68</a:t>
            </a:r>
            <a:r>
              <a:rPr kumimoji="1" lang="ja-JP" altLang="en-US" dirty="0">
                <a:solidFill>
                  <a:schemeClr val="bg2">
                    <a:lumMod val="25000"/>
                  </a:schemeClr>
                </a:solidFill>
              </a:rPr>
              <a:t>　ギフト</a:t>
            </a:r>
          </a:p>
          <a:p>
            <a:r>
              <a:rPr kumimoji="1" lang="en-US" altLang="ja-JP" dirty="0">
                <a:solidFill>
                  <a:schemeClr val="bg2">
                    <a:lumMod val="25000"/>
                  </a:schemeClr>
                </a:solidFill>
                <a:hlinkClick r:id="rId4"/>
              </a:rPr>
              <a:t>https://www.kirin.co.jp/csv/food-life/think/research/report/pdf/report_vol68.pdf</a:t>
            </a:r>
            <a:r>
              <a:rPr kumimoji="1" lang="ja-JP" altLang="en-US" dirty="0">
                <a:solidFill>
                  <a:schemeClr val="bg2">
                    <a:lumMod val="25000"/>
                  </a:schemeClr>
                </a:solidFill>
              </a:rPr>
              <a:t>（最終アクセス </a:t>
            </a:r>
            <a:r>
              <a:rPr kumimoji="1" lang="en-US" altLang="ja-JP" dirty="0">
                <a:solidFill>
                  <a:schemeClr val="bg2">
                    <a:lumMod val="25000"/>
                  </a:schemeClr>
                </a:solidFill>
              </a:rPr>
              <a:t>2018/09/04</a:t>
            </a:r>
            <a:r>
              <a:rPr kumimoji="1" lang="ja-JP" altLang="en-US" dirty="0">
                <a:solidFill>
                  <a:schemeClr val="bg2">
                    <a:lumMod val="25000"/>
                  </a:schemeClr>
                </a:solidFill>
              </a:rPr>
              <a:t>）</a:t>
            </a:r>
            <a:endParaRPr kumimoji="1" lang="en-US" altLang="ja-JP" dirty="0">
              <a:solidFill>
                <a:schemeClr val="bg2">
                  <a:lumMod val="25000"/>
                </a:schemeClr>
              </a:solidFill>
            </a:endParaRPr>
          </a:p>
          <a:p>
            <a:endParaRPr kumimoji="1" lang="en-US" altLang="ja-JP" dirty="0">
              <a:solidFill>
                <a:schemeClr val="bg2">
                  <a:lumMod val="25000"/>
                </a:schemeClr>
              </a:solidFill>
            </a:endParaRPr>
          </a:p>
          <a:p>
            <a:pPr marL="285750" indent="-285750">
              <a:buFont typeface="Arial" panose="020B0604020202020204" pitchFamily="34" charset="0"/>
              <a:buChar char="•"/>
            </a:pPr>
            <a:r>
              <a:rPr kumimoji="1" lang="ja-JP" altLang="en-US" dirty="0">
                <a:solidFill>
                  <a:schemeClr val="bg2">
                    <a:lumMod val="25000"/>
                  </a:schemeClr>
                </a:solidFill>
              </a:rPr>
              <a:t>コトバンク</a:t>
            </a:r>
            <a:endParaRPr kumimoji="1" lang="en-US" altLang="ja-JP" dirty="0">
              <a:solidFill>
                <a:schemeClr val="bg2">
                  <a:lumMod val="25000"/>
                </a:schemeClr>
              </a:solidFill>
            </a:endParaRPr>
          </a:p>
          <a:p>
            <a:r>
              <a:rPr kumimoji="1" lang="en-US" altLang="ja-JP" dirty="0">
                <a:solidFill>
                  <a:schemeClr val="bg2">
                    <a:lumMod val="25000"/>
                  </a:schemeClr>
                </a:solidFill>
                <a:hlinkClick r:id="rId5"/>
              </a:rPr>
              <a:t>https://kotobank.jp/word/</a:t>
            </a:r>
            <a:r>
              <a:rPr kumimoji="1" lang="ja-JP" altLang="en-US" dirty="0">
                <a:solidFill>
                  <a:schemeClr val="bg2">
                    <a:lumMod val="25000"/>
                  </a:schemeClr>
                </a:solidFill>
                <a:hlinkClick r:id="rId5"/>
              </a:rPr>
              <a:t>インスタ映え</a:t>
            </a:r>
            <a:r>
              <a:rPr kumimoji="1" lang="en-US" altLang="ja-JP" dirty="0">
                <a:solidFill>
                  <a:schemeClr val="bg2">
                    <a:lumMod val="25000"/>
                  </a:schemeClr>
                </a:solidFill>
                <a:hlinkClick r:id="rId5"/>
              </a:rPr>
              <a:t>-1818354</a:t>
            </a:r>
            <a:r>
              <a:rPr kumimoji="1" lang="ja-JP" altLang="en-US" dirty="0">
                <a:solidFill>
                  <a:schemeClr val="bg2">
                    <a:lumMod val="25000"/>
                  </a:schemeClr>
                </a:solidFill>
              </a:rPr>
              <a:t> （最終アクセス </a:t>
            </a:r>
            <a:r>
              <a:rPr kumimoji="1" lang="en-US" altLang="ja-JP" dirty="0">
                <a:solidFill>
                  <a:schemeClr val="bg2">
                    <a:lumMod val="25000"/>
                  </a:schemeClr>
                </a:solidFill>
              </a:rPr>
              <a:t>2018/08/29</a:t>
            </a:r>
            <a:r>
              <a:rPr kumimoji="1" lang="ja-JP" altLang="en-US" dirty="0">
                <a:solidFill>
                  <a:schemeClr val="bg2">
                    <a:lumMod val="25000"/>
                  </a:schemeClr>
                </a:solidFill>
              </a:rPr>
              <a:t>）</a:t>
            </a:r>
            <a:endParaRPr kumimoji="1" lang="en-US" altLang="ja-JP" dirty="0">
              <a:solidFill>
                <a:schemeClr val="bg2">
                  <a:lumMod val="25000"/>
                </a:schemeClr>
              </a:solidFill>
            </a:endParaRPr>
          </a:p>
          <a:p>
            <a:endParaRPr kumimoji="1" lang="en-US" altLang="ja-JP" dirty="0">
              <a:solidFill>
                <a:schemeClr val="bg2">
                  <a:lumMod val="25000"/>
                </a:schemeClr>
              </a:solidFill>
            </a:endParaRPr>
          </a:p>
          <a:p>
            <a:r>
              <a:rPr kumimoji="1" lang="ja-JP" altLang="en-US" dirty="0">
                <a:solidFill>
                  <a:schemeClr val="bg2">
                    <a:lumMod val="25000"/>
                  </a:schemeClr>
                </a:solidFill>
              </a:rPr>
              <a:t>・電通法「</a:t>
            </a:r>
            <a:r>
              <a:rPr kumimoji="1" lang="en-US" altLang="ja-JP" dirty="0">
                <a:solidFill>
                  <a:schemeClr val="bg2">
                    <a:lumMod val="25000"/>
                  </a:schemeClr>
                </a:solidFill>
              </a:rPr>
              <a:t>SNS</a:t>
            </a:r>
            <a:r>
              <a:rPr kumimoji="1" lang="ja-JP" altLang="en-US" dirty="0">
                <a:solidFill>
                  <a:schemeClr val="bg2">
                    <a:lumMod val="25000"/>
                  </a:schemeClr>
                </a:solidFill>
              </a:rPr>
              <a:t>映えの分析から見えてくる若者の情報行動シュミラークルモデル」</a:t>
            </a:r>
            <a:endParaRPr kumimoji="1" lang="en-US" altLang="ja-JP" dirty="0"/>
          </a:p>
          <a:p>
            <a:r>
              <a:rPr kumimoji="1" lang="en-US" altLang="ja-JP" dirty="0"/>
              <a:t>https://dentsu-ho.com/articles/3747</a:t>
            </a:r>
            <a:r>
              <a:rPr kumimoji="1" lang="ja-JP" altLang="en-US" dirty="0"/>
              <a:t>　</a:t>
            </a:r>
            <a:r>
              <a:rPr kumimoji="1" lang="en-US" altLang="ja-JP" dirty="0">
                <a:solidFill>
                  <a:schemeClr val="bg2">
                    <a:lumMod val="25000"/>
                  </a:schemeClr>
                </a:solidFill>
              </a:rPr>
              <a:t>(</a:t>
            </a:r>
            <a:r>
              <a:rPr kumimoji="1" lang="ja-JP" altLang="en-US" dirty="0">
                <a:solidFill>
                  <a:schemeClr val="bg2">
                    <a:lumMod val="25000"/>
                  </a:schemeClr>
                </a:solidFill>
              </a:rPr>
              <a:t>最終アクセス</a:t>
            </a:r>
            <a:r>
              <a:rPr kumimoji="1" lang="en-US" altLang="ja-JP" dirty="0">
                <a:solidFill>
                  <a:schemeClr val="bg2">
                    <a:lumMod val="25000"/>
                  </a:schemeClr>
                </a:solidFill>
              </a:rPr>
              <a:t>2018/09/04)</a:t>
            </a:r>
            <a:endParaRPr kumimoji="1" lang="ja-JP" altLang="en-US" dirty="0">
              <a:solidFill>
                <a:schemeClr val="bg2">
                  <a:lumMod val="25000"/>
                </a:schemeClr>
              </a:solidFill>
            </a:endParaRPr>
          </a:p>
          <a:p>
            <a:endParaRPr kumimoji="1" lang="en-US" altLang="ja-JP" dirty="0">
              <a:solidFill>
                <a:schemeClr val="bg2">
                  <a:lumMod val="25000"/>
                </a:schemeClr>
              </a:solidFill>
            </a:endParaRPr>
          </a:p>
          <a:p>
            <a:endParaRPr kumimoji="1" lang="ja-JP" altLang="en-US" dirty="0">
              <a:solidFill>
                <a:schemeClr val="bg2">
                  <a:lumMod val="25000"/>
                </a:schemeClr>
              </a:solidFill>
            </a:endParaRPr>
          </a:p>
          <a:p>
            <a:pPr marL="285750" indent="-285750">
              <a:buFont typeface="Arial" panose="020B0604020202020204" pitchFamily="34" charset="0"/>
              <a:buChar char="•"/>
            </a:pPr>
            <a:r>
              <a:rPr kumimoji="1" lang="ja-JP" altLang="en-US" dirty="0">
                <a:solidFill>
                  <a:schemeClr val="bg2">
                    <a:lumMod val="25000"/>
                  </a:schemeClr>
                </a:solidFill>
              </a:rPr>
              <a:t>辻本法子「ゆるい絆のコミュニケーションとギフトに関する実証研究」</a:t>
            </a:r>
            <a:r>
              <a:rPr kumimoji="1" lang="en-US" altLang="ja-JP" dirty="0">
                <a:solidFill>
                  <a:schemeClr val="bg2">
                    <a:lumMod val="25000"/>
                  </a:schemeClr>
                </a:solidFill>
              </a:rPr>
              <a:t>2011</a:t>
            </a:r>
            <a:r>
              <a:rPr kumimoji="1" lang="ja-JP" altLang="en-US" dirty="0">
                <a:solidFill>
                  <a:schemeClr val="bg2">
                    <a:lumMod val="25000"/>
                  </a:schemeClr>
                </a:solidFill>
              </a:rPr>
              <a:t>年</a:t>
            </a:r>
            <a:endParaRPr kumimoji="1" lang="en-US" altLang="ja-JP" dirty="0">
              <a:solidFill>
                <a:schemeClr val="bg2">
                  <a:lumMod val="25000"/>
                </a:schemeClr>
              </a:solidFill>
            </a:endParaRPr>
          </a:p>
          <a:p>
            <a:endParaRPr kumimoji="1" lang="en-US" altLang="ja-JP" dirty="0">
              <a:solidFill>
                <a:schemeClr val="bg2">
                  <a:lumMod val="25000"/>
                </a:schemeClr>
              </a:solidFill>
            </a:endParaRPr>
          </a:p>
          <a:p>
            <a:pPr marL="285750" indent="-285750">
              <a:buFont typeface="Arial" panose="020B0604020202020204" pitchFamily="34" charset="0"/>
              <a:buChar char="•"/>
            </a:pPr>
            <a:endParaRPr kumimoji="1" lang="en-US" altLang="ja-JP" dirty="0">
              <a:solidFill>
                <a:schemeClr val="bg2">
                  <a:lumMod val="25000"/>
                </a:schemeClr>
              </a:solidFill>
            </a:endParaRPr>
          </a:p>
          <a:p>
            <a:pPr marL="285750" indent="-285750">
              <a:buFont typeface="Arial" panose="020B0604020202020204" pitchFamily="34" charset="0"/>
              <a:buChar char="•"/>
            </a:pPr>
            <a:r>
              <a:rPr kumimoji="1" lang="en-US" altLang="ja-JP" dirty="0" err="1">
                <a:solidFill>
                  <a:schemeClr val="bg2">
                    <a:lumMod val="25000"/>
                  </a:schemeClr>
                </a:solidFill>
              </a:rPr>
              <a:t>Lowrey</a:t>
            </a:r>
            <a:r>
              <a:rPr kumimoji="1" lang="ja-JP" altLang="en-US" dirty="0">
                <a:solidFill>
                  <a:schemeClr val="bg2">
                    <a:lumMod val="25000"/>
                  </a:schemeClr>
                </a:solidFill>
              </a:rPr>
              <a:t>　</a:t>
            </a:r>
            <a:r>
              <a:rPr kumimoji="1" lang="en-US" altLang="ja-JP" dirty="0">
                <a:solidFill>
                  <a:schemeClr val="bg2">
                    <a:lumMod val="25000"/>
                  </a:schemeClr>
                </a:solidFill>
              </a:rPr>
              <a:t>2001</a:t>
            </a:r>
          </a:p>
          <a:p>
            <a:endParaRPr kumimoji="1" lang="en-US" altLang="ja-JP" dirty="0">
              <a:solidFill>
                <a:schemeClr val="bg2">
                  <a:lumMod val="25000"/>
                </a:schemeClr>
              </a:solidFill>
            </a:endParaRPr>
          </a:p>
          <a:p>
            <a:pPr marL="285750" indent="-285750">
              <a:buFont typeface="Arial" panose="020B0604020202020204" pitchFamily="34" charset="0"/>
              <a:buChar char="•"/>
            </a:pPr>
            <a:endParaRPr kumimoji="1" lang="en-US" altLang="ja-JP" dirty="0">
              <a:solidFill>
                <a:schemeClr val="bg2">
                  <a:lumMod val="25000"/>
                </a:schemeClr>
              </a:solidFill>
            </a:endParaRPr>
          </a:p>
          <a:p>
            <a:pPr marL="285750" indent="-285750">
              <a:buFont typeface="Arial" panose="020B0604020202020204" pitchFamily="34" charset="0"/>
              <a:buChar char="•"/>
            </a:pPr>
            <a:r>
              <a:rPr kumimoji="1" lang="ja-JP" altLang="en-US" dirty="0">
                <a:solidFill>
                  <a:schemeClr val="bg2">
                    <a:lumMod val="25000"/>
                  </a:schemeClr>
                </a:solidFill>
              </a:rPr>
              <a:t>坂田利康「インスタグラム・マーケティング戦略</a:t>
            </a:r>
            <a:r>
              <a:rPr kumimoji="1" lang="en-US" altLang="ja-JP" dirty="0">
                <a:solidFill>
                  <a:schemeClr val="bg2">
                    <a:lumMod val="25000"/>
                  </a:schemeClr>
                </a:solidFill>
              </a:rPr>
              <a:t>― </a:t>
            </a:r>
            <a:r>
              <a:rPr kumimoji="1" lang="ja-JP" altLang="en-US" dirty="0">
                <a:solidFill>
                  <a:schemeClr val="bg2">
                    <a:lumMod val="25000"/>
                  </a:schemeClr>
                </a:solidFill>
              </a:rPr>
              <a:t>ユーザのエンゲージメント獲得に向けた広告コミュニケーション </a:t>
            </a:r>
            <a:r>
              <a:rPr kumimoji="1" lang="en-US" altLang="ja-JP" dirty="0">
                <a:solidFill>
                  <a:schemeClr val="bg2">
                    <a:lumMod val="25000"/>
                  </a:schemeClr>
                </a:solidFill>
              </a:rPr>
              <a:t>―</a:t>
            </a:r>
            <a:r>
              <a:rPr kumimoji="1" lang="ja-JP" altLang="en-US" dirty="0">
                <a:solidFill>
                  <a:schemeClr val="bg2">
                    <a:lumMod val="25000"/>
                  </a:schemeClr>
                </a:solidFill>
              </a:rPr>
              <a:t>」</a:t>
            </a:r>
            <a:r>
              <a:rPr kumimoji="1" lang="en-US" altLang="ja-JP" dirty="0">
                <a:solidFill>
                  <a:schemeClr val="bg2">
                    <a:lumMod val="25000"/>
                  </a:schemeClr>
                </a:solidFill>
              </a:rPr>
              <a:t>2016</a:t>
            </a:r>
            <a:r>
              <a:rPr kumimoji="1" lang="ja-JP" altLang="en-US" dirty="0">
                <a:solidFill>
                  <a:schemeClr val="bg2">
                    <a:lumMod val="25000"/>
                  </a:schemeClr>
                </a:solidFill>
              </a:rPr>
              <a:t>年</a:t>
            </a:r>
            <a:endParaRPr kumimoji="1" lang="en-US" altLang="ja-JP" dirty="0">
              <a:solidFill>
                <a:schemeClr val="bg2">
                  <a:lumMod val="25000"/>
                </a:schemeClr>
              </a:solidFill>
            </a:endParaRPr>
          </a:p>
          <a:p>
            <a:r>
              <a:rPr kumimoji="1" lang="en-US" altLang="ja-JP" dirty="0">
                <a:solidFill>
                  <a:schemeClr val="bg2">
                    <a:lumMod val="25000"/>
                  </a:schemeClr>
                </a:solidFill>
                <a:hlinkClick r:id="rId6" action="ppaction://hlinkfile"/>
              </a:rPr>
              <a:t>file:///C:/Users/natsumi/Downloads/01%E5%9D%82%E7%94%B0%E5%88%A9%E5%BA%B7.pdf</a:t>
            </a:r>
            <a:endParaRPr kumimoji="1" lang="en-US" altLang="ja-JP" dirty="0">
              <a:solidFill>
                <a:schemeClr val="bg2">
                  <a:lumMod val="25000"/>
                </a:schemeClr>
              </a:solidFill>
            </a:endParaRPr>
          </a:p>
        </p:txBody>
      </p:sp>
    </p:spTree>
    <p:extLst>
      <p:ext uri="{BB962C8B-B14F-4D97-AF65-F5344CB8AC3E}">
        <p14:creationId xmlns:p14="http://schemas.microsoft.com/office/powerpoint/2010/main" val="2027357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グラフィックス 1" descr="本">
            <a:extLst>
              <a:ext uri="{FF2B5EF4-FFF2-40B4-BE49-F238E27FC236}">
                <a16:creationId xmlns:a16="http://schemas.microsoft.com/office/drawing/2014/main" id="{8BFB5C29-CD76-419E-9C93-B9AB6B143DB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57200" y="362857"/>
            <a:ext cx="914400" cy="914400"/>
          </a:xfrm>
          <a:prstGeom prst="rect">
            <a:avLst/>
          </a:prstGeom>
        </p:spPr>
      </p:pic>
      <p:sp>
        <p:nvSpPr>
          <p:cNvPr id="3" name="テキスト ボックス 2">
            <a:extLst>
              <a:ext uri="{FF2B5EF4-FFF2-40B4-BE49-F238E27FC236}">
                <a16:creationId xmlns:a16="http://schemas.microsoft.com/office/drawing/2014/main" id="{B6134F06-56BB-4B6F-9320-701FBADA072F}"/>
              </a:ext>
            </a:extLst>
          </p:cNvPr>
          <p:cNvSpPr txBox="1"/>
          <p:nvPr/>
        </p:nvSpPr>
        <p:spPr>
          <a:xfrm>
            <a:off x="1371600" y="569371"/>
            <a:ext cx="3383280" cy="707886"/>
          </a:xfrm>
          <a:prstGeom prst="rect">
            <a:avLst/>
          </a:prstGeom>
          <a:noFill/>
        </p:spPr>
        <p:txBody>
          <a:bodyPr wrap="square" rtlCol="0">
            <a:spAutoFit/>
          </a:bodyPr>
          <a:lstStyle/>
          <a:p>
            <a:r>
              <a:rPr kumimoji="1" lang="ja-JP" altLang="en-US" sz="4000" b="1" dirty="0">
                <a:solidFill>
                  <a:srgbClr val="002060"/>
                </a:solidFill>
              </a:rPr>
              <a:t>参考文献</a:t>
            </a:r>
          </a:p>
        </p:txBody>
      </p:sp>
      <p:sp>
        <p:nvSpPr>
          <p:cNvPr id="5" name="テキスト ボックス 4">
            <a:extLst>
              <a:ext uri="{FF2B5EF4-FFF2-40B4-BE49-F238E27FC236}">
                <a16:creationId xmlns:a16="http://schemas.microsoft.com/office/drawing/2014/main" id="{28E92FDB-7961-42E1-9EE4-8C4DEF66BEC8}"/>
              </a:ext>
            </a:extLst>
          </p:cNvPr>
          <p:cNvSpPr txBox="1"/>
          <p:nvPr/>
        </p:nvSpPr>
        <p:spPr>
          <a:xfrm>
            <a:off x="802640" y="1277257"/>
            <a:ext cx="11190514" cy="5909310"/>
          </a:xfrm>
          <a:prstGeom prst="rect">
            <a:avLst/>
          </a:prstGeom>
          <a:noFill/>
        </p:spPr>
        <p:txBody>
          <a:bodyPr wrap="square" rtlCol="0">
            <a:spAutoFit/>
          </a:bodyPr>
          <a:lstStyle/>
          <a:p>
            <a:pPr marL="285750" indent="-285750">
              <a:buFont typeface="Arial" panose="020B0604020202020204" pitchFamily="34" charset="0"/>
              <a:buChar char="•"/>
            </a:pPr>
            <a:r>
              <a:rPr kumimoji="1" lang="en-US" altLang="ja-JP" dirty="0" err="1">
                <a:solidFill>
                  <a:schemeClr val="bg2">
                    <a:lumMod val="25000"/>
                  </a:schemeClr>
                </a:solidFill>
                <a:latin typeface="+mn-ea"/>
              </a:rPr>
              <a:t>Mauss.M</a:t>
            </a:r>
            <a:r>
              <a:rPr kumimoji="1" lang="ja-JP" altLang="en-US" dirty="0">
                <a:solidFill>
                  <a:schemeClr val="bg2">
                    <a:lumMod val="25000"/>
                  </a:schemeClr>
                </a:solidFill>
                <a:latin typeface="+mn-ea"/>
              </a:rPr>
              <a:t>「</a:t>
            </a:r>
            <a:r>
              <a:rPr kumimoji="1" lang="en-US" altLang="ja-JP" dirty="0" err="1">
                <a:solidFill>
                  <a:schemeClr val="bg2">
                    <a:lumMod val="25000"/>
                  </a:schemeClr>
                </a:solidFill>
                <a:latin typeface="+mn-ea"/>
              </a:rPr>
              <a:t>Essai</a:t>
            </a:r>
            <a:r>
              <a:rPr kumimoji="1" lang="en-US" altLang="ja-JP" dirty="0">
                <a:solidFill>
                  <a:schemeClr val="bg2">
                    <a:lumMod val="25000"/>
                  </a:schemeClr>
                </a:solidFill>
                <a:latin typeface="+mn-ea"/>
              </a:rPr>
              <a:t> sur le Don, </a:t>
            </a:r>
            <a:r>
              <a:rPr kumimoji="1" lang="en-US" altLang="ja-JP" dirty="0" err="1">
                <a:solidFill>
                  <a:schemeClr val="bg2">
                    <a:lumMod val="25000"/>
                  </a:schemeClr>
                </a:solidFill>
                <a:latin typeface="+mn-ea"/>
              </a:rPr>
              <a:t>Forme</a:t>
            </a:r>
            <a:r>
              <a:rPr kumimoji="1" lang="en-US" altLang="ja-JP" dirty="0">
                <a:solidFill>
                  <a:schemeClr val="bg2">
                    <a:lumMod val="25000"/>
                  </a:schemeClr>
                </a:solidFill>
                <a:latin typeface="+mn-ea"/>
              </a:rPr>
              <a:t> </a:t>
            </a:r>
            <a:r>
              <a:rPr kumimoji="1" lang="en-US" altLang="ja-JP" dirty="0" err="1">
                <a:solidFill>
                  <a:schemeClr val="bg2">
                    <a:lumMod val="25000"/>
                  </a:schemeClr>
                </a:solidFill>
                <a:latin typeface="+mn-ea"/>
              </a:rPr>
              <a:t>Archaique</a:t>
            </a:r>
            <a:r>
              <a:rPr kumimoji="1" lang="en-US" altLang="ja-JP" dirty="0">
                <a:solidFill>
                  <a:schemeClr val="bg2">
                    <a:lumMod val="25000"/>
                  </a:schemeClr>
                </a:solidFill>
                <a:latin typeface="+mn-ea"/>
              </a:rPr>
              <a:t> de </a:t>
            </a:r>
            <a:r>
              <a:rPr kumimoji="1" lang="en-US" altLang="ja-JP" dirty="0" err="1">
                <a:solidFill>
                  <a:schemeClr val="bg2">
                    <a:lumMod val="25000"/>
                  </a:schemeClr>
                </a:solidFill>
                <a:latin typeface="+mn-ea"/>
              </a:rPr>
              <a:t>L’Echange</a:t>
            </a:r>
            <a:r>
              <a:rPr kumimoji="1" lang="ja-JP" altLang="en-US" dirty="0">
                <a:solidFill>
                  <a:schemeClr val="bg2">
                    <a:lumMod val="25000"/>
                  </a:schemeClr>
                </a:solidFill>
                <a:latin typeface="+mn-ea"/>
              </a:rPr>
              <a:t>」</a:t>
            </a:r>
            <a:r>
              <a:rPr kumimoji="1" lang="en-US" altLang="ja-JP" dirty="0">
                <a:solidFill>
                  <a:schemeClr val="bg2">
                    <a:lumMod val="25000"/>
                  </a:schemeClr>
                </a:solidFill>
                <a:latin typeface="+mn-ea"/>
              </a:rPr>
              <a:t> 1925</a:t>
            </a:r>
            <a:r>
              <a:rPr kumimoji="1" lang="ja-JP" altLang="en-US" dirty="0">
                <a:solidFill>
                  <a:schemeClr val="bg2">
                    <a:lumMod val="25000"/>
                  </a:schemeClr>
                </a:solidFill>
                <a:latin typeface="+mn-ea"/>
              </a:rPr>
              <a:t>年</a:t>
            </a:r>
            <a:endParaRPr kumimoji="1" lang="en-US" altLang="ja-JP" dirty="0">
              <a:solidFill>
                <a:schemeClr val="bg2">
                  <a:lumMod val="25000"/>
                </a:schemeClr>
              </a:solidFill>
              <a:latin typeface="+mn-ea"/>
            </a:endParaRPr>
          </a:p>
          <a:p>
            <a:pPr marL="285750" indent="-285750">
              <a:buFont typeface="Arial" panose="020B0604020202020204" pitchFamily="34" charset="0"/>
              <a:buChar char="•"/>
            </a:pPr>
            <a:endParaRPr kumimoji="1" lang="en-US" altLang="ja-JP" dirty="0">
              <a:solidFill>
                <a:schemeClr val="bg2">
                  <a:lumMod val="25000"/>
                </a:schemeClr>
              </a:solidFill>
              <a:latin typeface="+mn-ea"/>
            </a:endParaRPr>
          </a:p>
          <a:p>
            <a:pPr marL="285750" indent="-285750">
              <a:buFont typeface="Arial" panose="020B0604020202020204" pitchFamily="34" charset="0"/>
              <a:buChar char="•"/>
            </a:pPr>
            <a:endParaRPr kumimoji="1" lang="en-US" altLang="ja-JP" dirty="0">
              <a:solidFill>
                <a:schemeClr val="bg2">
                  <a:lumMod val="25000"/>
                </a:schemeClr>
              </a:solidFill>
            </a:endParaRPr>
          </a:p>
          <a:p>
            <a:pPr marL="285750" indent="-285750">
              <a:buFont typeface="Arial" panose="020B0604020202020204" pitchFamily="34" charset="0"/>
              <a:buChar char="•"/>
            </a:pPr>
            <a:r>
              <a:rPr lang="en-US" altLang="ja-JP" dirty="0">
                <a:solidFill>
                  <a:srgbClr val="002060"/>
                </a:solidFill>
              </a:rPr>
              <a:t>Belk</a:t>
            </a:r>
            <a:r>
              <a:rPr lang="ja-JP" altLang="en-US" dirty="0">
                <a:solidFill>
                  <a:srgbClr val="002060"/>
                </a:solidFill>
              </a:rPr>
              <a:t>「</a:t>
            </a:r>
            <a:r>
              <a:rPr lang="en-US" altLang="ja-JP" dirty="0">
                <a:solidFill>
                  <a:srgbClr val="002060"/>
                </a:solidFill>
              </a:rPr>
              <a:t>Gift-Giving Behavior</a:t>
            </a:r>
            <a:r>
              <a:rPr lang="ja-JP" altLang="en-US" dirty="0">
                <a:solidFill>
                  <a:srgbClr val="002060"/>
                </a:solidFill>
              </a:rPr>
              <a:t>」</a:t>
            </a:r>
            <a:r>
              <a:rPr lang="en-US" altLang="ja-JP" dirty="0">
                <a:solidFill>
                  <a:srgbClr val="002060"/>
                </a:solidFill>
              </a:rPr>
              <a:t> 1979</a:t>
            </a:r>
            <a:r>
              <a:rPr lang="ja-JP" altLang="en-US" dirty="0">
                <a:solidFill>
                  <a:srgbClr val="002060"/>
                </a:solidFill>
              </a:rPr>
              <a:t>年</a:t>
            </a:r>
            <a:endParaRPr kumimoji="1" lang="en-US" altLang="ja-JP" dirty="0">
              <a:solidFill>
                <a:schemeClr val="bg2">
                  <a:lumMod val="25000"/>
                </a:schemeClr>
              </a:solidFill>
            </a:endParaRPr>
          </a:p>
          <a:p>
            <a:pPr marL="285750" indent="-285750">
              <a:buFont typeface="Arial" panose="020B0604020202020204" pitchFamily="34" charset="0"/>
              <a:buChar char="•"/>
            </a:pPr>
            <a:endParaRPr kumimoji="1" lang="en-US" altLang="ja-JP" dirty="0">
              <a:solidFill>
                <a:schemeClr val="bg2">
                  <a:lumMod val="25000"/>
                </a:schemeClr>
              </a:solidFill>
              <a:latin typeface="+mn-ea"/>
            </a:endParaRPr>
          </a:p>
          <a:p>
            <a:pPr marL="285750" indent="-285750">
              <a:buFont typeface="Arial" panose="020B0604020202020204" pitchFamily="34" charset="0"/>
              <a:buChar char="•"/>
            </a:pPr>
            <a:endParaRPr kumimoji="1" lang="en-US" altLang="ja-JP" dirty="0">
              <a:solidFill>
                <a:schemeClr val="bg2">
                  <a:lumMod val="25000"/>
                </a:schemeClr>
              </a:solidFill>
            </a:endParaRPr>
          </a:p>
          <a:p>
            <a:pPr marL="285750" indent="-285750">
              <a:buFont typeface="Arial" panose="020B0604020202020204" pitchFamily="34" charset="0"/>
              <a:buChar char="•"/>
            </a:pPr>
            <a:r>
              <a:rPr kumimoji="1" lang="en-US" altLang="ja-JP" dirty="0">
                <a:solidFill>
                  <a:schemeClr val="bg2">
                    <a:lumMod val="25000"/>
                  </a:schemeClr>
                </a:solidFill>
                <a:latin typeface="+mn-ea"/>
              </a:rPr>
              <a:t>Wagner,J.,</a:t>
            </a:r>
            <a:r>
              <a:rPr kumimoji="1" lang="en-US" altLang="ja-JP" dirty="0" err="1">
                <a:solidFill>
                  <a:schemeClr val="bg2">
                    <a:lumMod val="25000"/>
                  </a:schemeClr>
                </a:solidFill>
                <a:latin typeface="+mn-ea"/>
              </a:rPr>
              <a:t>R.Ettenson,and</a:t>
            </a:r>
            <a:r>
              <a:rPr kumimoji="1" lang="en-US" altLang="ja-JP" dirty="0">
                <a:solidFill>
                  <a:schemeClr val="bg2">
                    <a:lumMod val="25000"/>
                  </a:schemeClr>
                </a:solidFill>
                <a:latin typeface="+mn-ea"/>
              </a:rPr>
              <a:t> </a:t>
            </a:r>
            <a:r>
              <a:rPr kumimoji="1" lang="en-US" altLang="ja-JP" dirty="0" err="1">
                <a:solidFill>
                  <a:schemeClr val="bg2">
                    <a:lumMod val="25000"/>
                  </a:schemeClr>
                </a:solidFill>
                <a:latin typeface="+mn-ea"/>
              </a:rPr>
              <a:t>S.Verrier</a:t>
            </a:r>
            <a:r>
              <a:rPr kumimoji="1" lang="en-US" altLang="ja-JP" dirty="0">
                <a:solidFill>
                  <a:schemeClr val="bg2">
                    <a:lumMod val="25000"/>
                  </a:schemeClr>
                </a:solidFill>
                <a:latin typeface="+mn-ea"/>
              </a:rPr>
              <a:t> </a:t>
            </a:r>
          </a:p>
          <a:p>
            <a:r>
              <a:rPr kumimoji="1" lang="ja-JP" altLang="en-US" dirty="0">
                <a:solidFill>
                  <a:schemeClr val="bg2">
                    <a:lumMod val="25000"/>
                  </a:schemeClr>
                </a:solidFill>
                <a:latin typeface="+mn-ea"/>
              </a:rPr>
              <a:t>「</a:t>
            </a:r>
            <a:r>
              <a:rPr kumimoji="1" lang="en-US" altLang="ja-JP" dirty="0">
                <a:solidFill>
                  <a:schemeClr val="bg2">
                    <a:lumMod val="25000"/>
                  </a:schemeClr>
                </a:solidFill>
                <a:latin typeface="+mn-ea"/>
              </a:rPr>
              <a:t>The effect of </a:t>
            </a:r>
            <a:r>
              <a:rPr kumimoji="1" lang="en-US" altLang="ja-JP" dirty="0" err="1">
                <a:solidFill>
                  <a:schemeClr val="bg2">
                    <a:lumMod val="25000"/>
                  </a:schemeClr>
                </a:solidFill>
                <a:latin typeface="+mn-ea"/>
              </a:rPr>
              <a:t>Doner</a:t>
            </a:r>
            <a:r>
              <a:rPr kumimoji="1" lang="en-US" altLang="ja-JP" dirty="0">
                <a:solidFill>
                  <a:schemeClr val="bg2">
                    <a:lumMod val="25000"/>
                  </a:schemeClr>
                </a:solidFill>
                <a:latin typeface="+mn-ea"/>
              </a:rPr>
              <a:t>-Recipient Involvement on Consumer Gift Decisions</a:t>
            </a:r>
            <a:r>
              <a:rPr kumimoji="1" lang="ja-JP" altLang="en-US" dirty="0">
                <a:solidFill>
                  <a:schemeClr val="bg2">
                    <a:lumMod val="25000"/>
                  </a:schemeClr>
                </a:solidFill>
                <a:latin typeface="+mn-ea"/>
              </a:rPr>
              <a:t>」　</a:t>
            </a:r>
            <a:r>
              <a:rPr kumimoji="1" lang="en-US" altLang="ja-JP" dirty="0">
                <a:solidFill>
                  <a:schemeClr val="bg2">
                    <a:lumMod val="25000"/>
                  </a:schemeClr>
                </a:solidFill>
                <a:latin typeface="+mn-ea"/>
              </a:rPr>
              <a:t>1990</a:t>
            </a:r>
            <a:r>
              <a:rPr kumimoji="1" lang="ja-JP" altLang="en-US" dirty="0">
                <a:solidFill>
                  <a:schemeClr val="bg2">
                    <a:lumMod val="25000"/>
                  </a:schemeClr>
                </a:solidFill>
                <a:latin typeface="+mn-ea"/>
              </a:rPr>
              <a:t>年</a:t>
            </a:r>
            <a:endParaRPr kumimoji="1" lang="en-US" altLang="ja-JP" dirty="0">
              <a:solidFill>
                <a:schemeClr val="bg2">
                  <a:lumMod val="25000"/>
                </a:schemeClr>
              </a:solidFill>
              <a:latin typeface="+mn-ea"/>
            </a:endParaRPr>
          </a:p>
          <a:p>
            <a:pPr marL="285750" indent="-285750">
              <a:buFont typeface="Arial" panose="020B0604020202020204" pitchFamily="34" charset="0"/>
              <a:buChar char="•"/>
            </a:pPr>
            <a:endParaRPr kumimoji="1" lang="en-US" altLang="ja-JP" dirty="0">
              <a:solidFill>
                <a:schemeClr val="bg2">
                  <a:lumMod val="25000"/>
                </a:schemeClr>
              </a:solidFill>
              <a:latin typeface="+mn-ea"/>
            </a:endParaRPr>
          </a:p>
          <a:p>
            <a:endParaRPr kumimoji="1" lang="en-US" altLang="ja-JP" dirty="0">
              <a:solidFill>
                <a:schemeClr val="bg2">
                  <a:lumMod val="25000"/>
                </a:schemeClr>
              </a:solidFill>
            </a:endParaRPr>
          </a:p>
          <a:p>
            <a:pPr marL="285750" indent="-285750">
              <a:buFont typeface="Arial" panose="020B0604020202020204" pitchFamily="34" charset="0"/>
              <a:buChar char="•"/>
            </a:pPr>
            <a:r>
              <a:rPr kumimoji="1" lang="ja-JP" altLang="en-US" dirty="0">
                <a:solidFill>
                  <a:schemeClr val="bg2">
                    <a:lumMod val="25000"/>
                  </a:schemeClr>
                </a:solidFill>
              </a:rPr>
              <a:t>大日本印刷株式会社　「新たな消費を生み出す、ギフト・コミュニケーション」</a:t>
            </a:r>
          </a:p>
          <a:p>
            <a:r>
              <a:rPr kumimoji="1" lang="en-US" altLang="ja-JP" dirty="0">
                <a:solidFill>
                  <a:schemeClr val="bg2">
                    <a:lumMod val="25000"/>
                  </a:schemeClr>
                </a:solidFill>
                <a:hlinkClick r:id="rId4"/>
              </a:rPr>
              <a:t>http://www.dnp.co.jp/cio/trend/article/10117450_19464.html</a:t>
            </a:r>
            <a:r>
              <a:rPr kumimoji="1" lang="ja-JP" altLang="en-US" dirty="0">
                <a:solidFill>
                  <a:schemeClr val="bg2">
                    <a:lumMod val="25000"/>
                  </a:schemeClr>
                </a:solidFill>
              </a:rPr>
              <a:t> （最終アクセス </a:t>
            </a:r>
            <a:r>
              <a:rPr kumimoji="1" lang="en-US" altLang="ja-JP" dirty="0">
                <a:solidFill>
                  <a:schemeClr val="bg2">
                    <a:lumMod val="25000"/>
                  </a:schemeClr>
                </a:solidFill>
              </a:rPr>
              <a:t>2018/09/04</a:t>
            </a:r>
            <a:r>
              <a:rPr kumimoji="1" lang="ja-JP" altLang="en-US" dirty="0">
                <a:solidFill>
                  <a:schemeClr val="bg2">
                    <a:lumMod val="25000"/>
                  </a:schemeClr>
                </a:solidFill>
              </a:rPr>
              <a:t>）</a:t>
            </a:r>
            <a:endParaRPr kumimoji="1" lang="en-US" altLang="ja-JP" dirty="0">
              <a:solidFill>
                <a:schemeClr val="bg2">
                  <a:lumMod val="25000"/>
                </a:schemeClr>
              </a:solidFill>
            </a:endParaRPr>
          </a:p>
          <a:p>
            <a:endParaRPr kumimoji="1" lang="en-US" altLang="ja-JP" dirty="0">
              <a:solidFill>
                <a:schemeClr val="bg2">
                  <a:lumMod val="25000"/>
                </a:schemeClr>
              </a:solidFill>
            </a:endParaRPr>
          </a:p>
          <a:p>
            <a:r>
              <a:rPr kumimoji="1" lang="ja-JP" altLang="en-US" dirty="0">
                <a:solidFill>
                  <a:schemeClr val="bg2">
                    <a:lumMod val="25000"/>
                  </a:schemeClr>
                </a:solidFill>
              </a:rPr>
              <a:t>・坂田利康「インスタグラム・マーケティング戦略</a:t>
            </a:r>
            <a:endParaRPr kumimoji="1" lang="en-US" altLang="ja-JP" dirty="0">
              <a:solidFill>
                <a:schemeClr val="bg2">
                  <a:lumMod val="25000"/>
                </a:schemeClr>
              </a:solidFill>
            </a:endParaRPr>
          </a:p>
          <a:p>
            <a:r>
              <a:rPr kumimoji="1" lang="ja-JP" altLang="en-US" dirty="0">
                <a:solidFill>
                  <a:schemeClr val="bg2">
                    <a:lumMod val="25000"/>
                  </a:schemeClr>
                </a:solidFill>
              </a:rPr>
              <a:t>　　　　　　　</a:t>
            </a:r>
            <a:r>
              <a:rPr kumimoji="1" lang="ja-JP" altLang="en-US" dirty="0" err="1">
                <a:solidFill>
                  <a:schemeClr val="bg2">
                    <a:lumMod val="25000"/>
                  </a:schemeClr>
                </a:solidFill>
              </a:rPr>
              <a:t>ー</a:t>
            </a:r>
            <a:r>
              <a:rPr kumimoji="1" lang="ja-JP" altLang="en-US" dirty="0">
                <a:solidFill>
                  <a:schemeClr val="bg2">
                    <a:lumMod val="25000"/>
                  </a:schemeClr>
                </a:solidFill>
              </a:rPr>
              <a:t>ユーザーのエンゲージメント獲得に向けた広告コミュニケーションー」</a:t>
            </a:r>
            <a:r>
              <a:rPr kumimoji="1" lang="en-US" altLang="ja-JP" dirty="0">
                <a:solidFill>
                  <a:schemeClr val="bg2">
                    <a:lumMod val="25000"/>
                  </a:schemeClr>
                </a:solidFill>
              </a:rPr>
              <a:t>2016</a:t>
            </a:r>
            <a:r>
              <a:rPr kumimoji="1" lang="ja-JP" altLang="en-US" dirty="0">
                <a:solidFill>
                  <a:schemeClr val="bg2">
                    <a:lumMod val="25000"/>
                  </a:schemeClr>
                </a:solidFill>
              </a:rPr>
              <a:t>年</a:t>
            </a:r>
            <a:endParaRPr kumimoji="1" lang="en-US" altLang="ja-JP" dirty="0">
              <a:solidFill>
                <a:schemeClr val="bg2">
                  <a:lumMod val="25000"/>
                </a:schemeClr>
              </a:solidFill>
            </a:endParaRPr>
          </a:p>
          <a:p>
            <a:pPr marL="285750" indent="-285750">
              <a:buFont typeface="Arial" panose="020B0604020202020204" pitchFamily="34" charset="0"/>
              <a:buChar char="•"/>
            </a:pPr>
            <a:endParaRPr kumimoji="1" lang="en-US" altLang="ja-JP" dirty="0">
              <a:solidFill>
                <a:schemeClr val="bg2">
                  <a:lumMod val="25000"/>
                </a:schemeClr>
              </a:solidFill>
            </a:endParaRPr>
          </a:p>
          <a:p>
            <a:pPr marL="285750" indent="-285750">
              <a:buFont typeface="Arial" panose="020B0604020202020204" pitchFamily="34" charset="0"/>
              <a:buChar char="•"/>
            </a:pPr>
            <a:endParaRPr kumimoji="1" lang="en-US" altLang="ja-JP" dirty="0">
              <a:solidFill>
                <a:schemeClr val="bg2">
                  <a:lumMod val="25000"/>
                </a:schemeClr>
              </a:solidFill>
            </a:endParaRPr>
          </a:p>
          <a:p>
            <a:pPr marL="285750" indent="-285750">
              <a:buFont typeface="Arial" panose="020B0604020202020204" pitchFamily="34" charset="0"/>
              <a:buChar char="•"/>
            </a:pPr>
            <a:r>
              <a:rPr kumimoji="1" lang="ja-JP" altLang="en-US" dirty="0">
                <a:solidFill>
                  <a:schemeClr val="bg2">
                    <a:lumMod val="25000"/>
                  </a:schemeClr>
                </a:solidFill>
              </a:rPr>
              <a:t>南知恵子「ギフト・マーケティング」</a:t>
            </a:r>
            <a:r>
              <a:rPr kumimoji="1" lang="en-US" altLang="ja-JP" dirty="0">
                <a:solidFill>
                  <a:schemeClr val="bg2">
                    <a:lumMod val="25000"/>
                  </a:schemeClr>
                </a:solidFill>
              </a:rPr>
              <a:t>1998</a:t>
            </a:r>
            <a:r>
              <a:rPr kumimoji="1" lang="ja-JP" altLang="en-US" dirty="0">
                <a:solidFill>
                  <a:schemeClr val="bg2">
                    <a:lumMod val="25000"/>
                  </a:schemeClr>
                </a:solidFill>
              </a:rPr>
              <a:t>年</a:t>
            </a:r>
            <a:endParaRPr kumimoji="1" lang="en-US" altLang="ja-JP" dirty="0">
              <a:solidFill>
                <a:schemeClr val="bg2">
                  <a:lumMod val="25000"/>
                </a:schemeClr>
              </a:solidFill>
            </a:endParaRPr>
          </a:p>
          <a:p>
            <a:pPr marL="285750" indent="-285750">
              <a:buFont typeface="Arial" panose="020B0604020202020204" pitchFamily="34" charset="0"/>
              <a:buChar char="•"/>
            </a:pPr>
            <a:r>
              <a:rPr kumimoji="1" lang="ja-JP" altLang="en-US" dirty="0">
                <a:solidFill>
                  <a:schemeClr val="bg2">
                    <a:lumMod val="25000"/>
                  </a:schemeClr>
                </a:solidFill>
              </a:rPr>
              <a:t>南　</a:t>
            </a:r>
            <a:r>
              <a:rPr kumimoji="1" lang="en-US" altLang="ja-JP">
                <a:solidFill>
                  <a:schemeClr val="bg2">
                    <a:lumMod val="25000"/>
                  </a:schemeClr>
                </a:solidFill>
              </a:rPr>
              <a:t>1996</a:t>
            </a:r>
            <a:endParaRPr kumimoji="1" lang="en-US" altLang="ja-JP" dirty="0">
              <a:solidFill>
                <a:schemeClr val="bg2">
                  <a:lumMod val="25000"/>
                </a:schemeClr>
              </a:solidFill>
            </a:endParaRPr>
          </a:p>
          <a:p>
            <a:pPr marL="285750" indent="-285750">
              <a:buFont typeface="Arial" panose="020B0604020202020204" pitchFamily="34" charset="0"/>
              <a:buChar char="•"/>
            </a:pPr>
            <a:endParaRPr kumimoji="1" lang="en-US" altLang="ja-JP" dirty="0">
              <a:solidFill>
                <a:schemeClr val="bg2">
                  <a:lumMod val="25000"/>
                </a:schemeClr>
              </a:solidFill>
            </a:endParaRPr>
          </a:p>
          <a:p>
            <a:endParaRPr kumimoji="1" lang="en-US" altLang="ja-JP" dirty="0">
              <a:solidFill>
                <a:schemeClr val="bg2">
                  <a:lumMod val="25000"/>
                </a:schemeClr>
              </a:solidFill>
            </a:endParaRPr>
          </a:p>
        </p:txBody>
      </p:sp>
    </p:spTree>
    <p:extLst>
      <p:ext uri="{BB962C8B-B14F-4D97-AF65-F5344CB8AC3E}">
        <p14:creationId xmlns:p14="http://schemas.microsoft.com/office/powerpoint/2010/main" val="6929778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グラフィックス 1" descr="本">
            <a:extLst>
              <a:ext uri="{FF2B5EF4-FFF2-40B4-BE49-F238E27FC236}">
                <a16:creationId xmlns:a16="http://schemas.microsoft.com/office/drawing/2014/main" id="{8BFB5C29-CD76-419E-9C93-B9AB6B143DB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57200" y="362857"/>
            <a:ext cx="914400" cy="914400"/>
          </a:xfrm>
          <a:prstGeom prst="rect">
            <a:avLst/>
          </a:prstGeom>
        </p:spPr>
      </p:pic>
      <p:sp>
        <p:nvSpPr>
          <p:cNvPr id="3" name="テキスト ボックス 2">
            <a:extLst>
              <a:ext uri="{FF2B5EF4-FFF2-40B4-BE49-F238E27FC236}">
                <a16:creationId xmlns:a16="http://schemas.microsoft.com/office/drawing/2014/main" id="{B6134F06-56BB-4B6F-9320-701FBADA072F}"/>
              </a:ext>
            </a:extLst>
          </p:cNvPr>
          <p:cNvSpPr txBox="1"/>
          <p:nvPr/>
        </p:nvSpPr>
        <p:spPr>
          <a:xfrm>
            <a:off x="1371600" y="569371"/>
            <a:ext cx="3383280" cy="707886"/>
          </a:xfrm>
          <a:prstGeom prst="rect">
            <a:avLst/>
          </a:prstGeom>
          <a:noFill/>
        </p:spPr>
        <p:txBody>
          <a:bodyPr wrap="square" rtlCol="0">
            <a:spAutoFit/>
          </a:bodyPr>
          <a:lstStyle/>
          <a:p>
            <a:r>
              <a:rPr kumimoji="1" lang="ja-JP" altLang="en-US" sz="4000" b="1" dirty="0">
                <a:solidFill>
                  <a:srgbClr val="002060"/>
                </a:solidFill>
              </a:rPr>
              <a:t>参考文献</a:t>
            </a:r>
          </a:p>
        </p:txBody>
      </p:sp>
      <p:sp>
        <p:nvSpPr>
          <p:cNvPr id="5" name="テキスト ボックス 4">
            <a:extLst>
              <a:ext uri="{FF2B5EF4-FFF2-40B4-BE49-F238E27FC236}">
                <a16:creationId xmlns:a16="http://schemas.microsoft.com/office/drawing/2014/main" id="{28E92FDB-7961-42E1-9EE4-8C4DEF66BEC8}"/>
              </a:ext>
            </a:extLst>
          </p:cNvPr>
          <p:cNvSpPr txBox="1"/>
          <p:nvPr/>
        </p:nvSpPr>
        <p:spPr>
          <a:xfrm>
            <a:off x="853440" y="1758619"/>
            <a:ext cx="11190514" cy="3416320"/>
          </a:xfrm>
          <a:prstGeom prst="rect">
            <a:avLst/>
          </a:prstGeom>
          <a:noFill/>
        </p:spPr>
        <p:txBody>
          <a:bodyPr wrap="square" rtlCol="0">
            <a:spAutoFit/>
          </a:bodyPr>
          <a:lstStyle/>
          <a:p>
            <a:pPr marL="285750" indent="-285750">
              <a:buFont typeface="Arial" panose="020B0604020202020204" pitchFamily="34" charset="0"/>
              <a:buChar char="•"/>
            </a:pPr>
            <a:r>
              <a:rPr kumimoji="1" lang="ja-JP" altLang="en-US" dirty="0">
                <a:solidFill>
                  <a:schemeClr val="bg2">
                    <a:lumMod val="25000"/>
                  </a:schemeClr>
                </a:solidFill>
              </a:rPr>
              <a:t>博報堂・五感ブラン</a:t>
            </a:r>
            <a:r>
              <a:rPr kumimoji="1" lang="ja-JP" altLang="en-US" dirty="0" err="1">
                <a:solidFill>
                  <a:schemeClr val="bg2">
                    <a:lumMod val="25000"/>
                  </a:schemeClr>
                </a:solidFill>
              </a:rPr>
              <a:t>ディ</a:t>
            </a:r>
            <a:r>
              <a:rPr kumimoji="1" lang="ja-JP" altLang="en-US" dirty="0">
                <a:solidFill>
                  <a:schemeClr val="bg2">
                    <a:lumMod val="25000"/>
                  </a:schemeClr>
                </a:solidFill>
              </a:rPr>
              <a:t>ング調査</a:t>
            </a:r>
            <a:endParaRPr kumimoji="1" lang="en-US" altLang="ja-JP" dirty="0">
              <a:solidFill>
                <a:schemeClr val="bg2">
                  <a:lumMod val="25000"/>
                </a:schemeClr>
              </a:solidFill>
              <a:hlinkClick r:id="rId4"/>
            </a:endParaRPr>
          </a:p>
          <a:p>
            <a:r>
              <a:rPr kumimoji="1" lang="en-US" altLang="ja-JP" dirty="0">
                <a:solidFill>
                  <a:schemeClr val="bg2">
                    <a:lumMod val="25000"/>
                  </a:schemeClr>
                </a:solidFill>
                <a:hlinkClick r:id="rId4"/>
              </a:rPr>
              <a:t>http://www.hakuhodo.co.jp/uploads/2011/09/20060424.pdf</a:t>
            </a:r>
            <a:r>
              <a:rPr kumimoji="1" lang="ja-JP" altLang="en-US" dirty="0">
                <a:solidFill>
                  <a:schemeClr val="bg2">
                    <a:lumMod val="25000"/>
                  </a:schemeClr>
                </a:solidFill>
              </a:rPr>
              <a:t>（最終アクセス</a:t>
            </a:r>
            <a:r>
              <a:rPr kumimoji="1" lang="en-US" altLang="ja-JP" dirty="0">
                <a:solidFill>
                  <a:schemeClr val="bg2">
                    <a:lumMod val="25000"/>
                  </a:schemeClr>
                </a:solidFill>
              </a:rPr>
              <a:t>2018/09/04</a:t>
            </a:r>
            <a:r>
              <a:rPr kumimoji="1" lang="ja-JP" altLang="en-US" dirty="0">
                <a:solidFill>
                  <a:schemeClr val="bg2">
                    <a:lumMod val="25000"/>
                  </a:schemeClr>
                </a:solidFill>
              </a:rPr>
              <a:t>）</a:t>
            </a:r>
            <a:endParaRPr kumimoji="1" lang="en-US" altLang="ja-JP" dirty="0">
              <a:solidFill>
                <a:schemeClr val="bg2">
                  <a:lumMod val="25000"/>
                </a:schemeClr>
              </a:solidFill>
            </a:endParaRPr>
          </a:p>
          <a:p>
            <a:pPr marL="285750" indent="-285750">
              <a:buFont typeface="Arial" panose="020B0604020202020204" pitchFamily="34" charset="0"/>
              <a:buChar char="•"/>
            </a:pPr>
            <a:endParaRPr kumimoji="1" lang="en-US" altLang="ja-JP" dirty="0">
              <a:solidFill>
                <a:schemeClr val="bg2">
                  <a:lumMod val="25000"/>
                </a:schemeClr>
              </a:solidFill>
            </a:endParaRPr>
          </a:p>
          <a:p>
            <a:pPr marL="285750" indent="-285750">
              <a:buFont typeface="Arial" panose="020B0604020202020204" pitchFamily="34" charset="0"/>
              <a:buChar char="•"/>
            </a:pPr>
            <a:r>
              <a:rPr kumimoji="1" lang="en-US" altLang="ja-JP" dirty="0">
                <a:solidFill>
                  <a:schemeClr val="bg2">
                    <a:lumMod val="25000"/>
                  </a:schemeClr>
                </a:solidFill>
              </a:rPr>
              <a:t>Keith Clarke, Russell W. Belk</a:t>
            </a:r>
            <a:r>
              <a:rPr kumimoji="1" lang="ja-JP" altLang="en-US" dirty="0">
                <a:solidFill>
                  <a:schemeClr val="bg2">
                    <a:lumMod val="25000"/>
                  </a:schemeClr>
                </a:solidFill>
              </a:rPr>
              <a:t>「</a:t>
            </a:r>
            <a:r>
              <a:rPr kumimoji="1" lang="en-US" altLang="ja-JP" dirty="0">
                <a:solidFill>
                  <a:schemeClr val="bg2">
                    <a:lumMod val="25000"/>
                  </a:schemeClr>
                </a:solidFill>
              </a:rPr>
              <a:t>The Effects of Product Involvement and Task Definition on Anticipated Consumer Effort</a:t>
            </a:r>
            <a:r>
              <a:rPr kumimoji="1" lang="ja-JP" altLang="en-US" dirty="0">
                <a:solidFill>
                  <a:schemeClr val="bg2">
                    <a:lumMod val="25000"/>
                  </a:schemeClr>
                </a:solidFill>
              </a:rPr>
              <a:t>」</a:t>
            </a:r>
            <a:r>
              <a:rPr kumimoji="1" lang="en-US" altLang="ja-JP" dirty="0">
                <a:solidFill>
                  <a:schemeClr val="bg2">
                    <a:lumMod val="25000"/>
                  </a:schemeClr>
                </a:solidFill>
              </a:rPr>
              <a:t>1979</a:t>
            </a:r>
            <a:r>
              <a:rPr kumimoji="1" lang="ja-JP" altLang="en-US" dirty="0">
                <a:solidFill>
                  <a:schemeClr val="bg2">
                    <a:lumMod val="25000"/>
                  </a:schemeClr>
                </a:solidFill>
              </a:rPr>
              <a:t>年</a:t>
            </a:r>
            <a:endParaRPr kumimoji="1" lang="en-US" altLang="ja-JP" dirty="0">
              <a:solidFill>
                <a:schemeClr val="bg2">
                  <a:lumMod val="25000"/>
                </a:schemeClr>
              </a:solidFill>
            </a:endParaRPr>
          </a:p>
          <a:p>
            <a:r>
              <a:rPr kumimoji="1" lang="en-US" altLang="ja-JP" dirty="0">
                <a:solidFill>
                  <a:schemeClr val="bg2">
                    <a:lumMod val="25000"/>
                  </a:schemeClr>
                </a:solidFill>
                <a:hlinkClick r:id="rId5"/>
              </a:rPr>
              <a:t>http://www.acrwebsite.org/search/view-conference-proceedings.aspx?Id=9220</a:t>
            </a:r>
            <a:endParaRPr kumimoji="1" lang="en-US" altLang="ja-JP" dirty="0">
              <a:solidFill>
                <a:schemeClr val="bg2">
                  <a:lumMod val="25000"/>
                </a:schemeClr>
              </a:solidFill>
            </a:endParaRPr>
          </a:p>
          <a:p>
            <a:endParaRPr kumimoji="1" lang="en-US" altLang="ja-JP" dirty="0">
              <a:solidFill>
                <a:schemeClr val="bg2">
                  <a:lumMod val="25000"/>
                </a:schemeClr>
              </a:solidFill>
            </a:endParaRPr>
          </a:p>
          <a:p>
            <a:endParaRPr kumimoji="1" lang="en-US" altLang="ja-JP" dirty="0">
              <a:solidFill>
                <a:schemeClr val="bg2">
                  <a:lumMod val="25000"/>
                </a:schemeClr>
              </a:solidFill>
            </a:endParaRPr>
          </a:p>
          <a:p>
            <a:pPr marL="285750" indent="-285750">
              <a:buFont typeface="Arial" panose="020B0604020202020204" pitchFamily="34" charset="0"/>
              <a:buChar char="•"/>
            </a:pPr>
            <a:r>
              <a:rPr kumimoji="1" lang="ja-JP" altLang="en-US" dirty="0">
                <a:solidFill>
                  <a:schemeClr val="bg2">
                    <a:lumMod val="25000"/>
                  </a:schemeClr>
                </a:solidFill>
              </a:rPr>
              <a:t>和泉 志穂</a:t>
            </a:r>
            <a:r>
              <a:rPr kumimoji="1" lang="en-US" altLang="ja-JP" dirty="0">
                <a:solidFill>
                  <a:schemeClr val="bg2">
                    <a:lumMod val="25000"/>
                  </a:schemeClr>
                </a:solidFill>
              </a:rPr>
              <a:t>, </a:t>
            </a:r>
            <a:r>
              <a:rPr kumimoji="1" lang="ja-JP" altLang="en-US" dirty="0">
                <a:solidFill>
                  <a:schemeClr val="bg2">
                    <a:lumMod val="25000"/>
                  </a:schemeClr>
                </a:solidFill>
              </a:rPr>
              <a:t>赤岡 仁之「消費者行動における感性価値の研究</a:t>
            </a:r>
            <a:r>
              <a:rPr kumimoji="1" lang="en-US" altLang="ja-JP" dirty="0">
                <a:solidFill>
                  <a:schemeClr val="bg2">
                    <a:lumMod val="25000"/>
                  </a:schemeClr>
                </a:solidFill>
              </a:rPr>
              <a:t>― </a:t>
            </a:r>
            <a:r>
              <a:rPr kumimoji="1" lang="ja-JP" altLang="en-US" dirty="0">
                <a:solidFill>
                  <a:schemeClr val="bg2">
                    <a:lumMod val="25000"/>
                  </a:schemeClr>
                </a:solidFill>
              </a:rPr>
              <a:t>複数の感覚項目の関係性および性差・世代差からの検討 </a:t>
            </a:r>
            <a:r>
              <a:rPr kumimoji="1" lang="en-US" altLang="ja-JP" dirty="0">
                <a:solidFill>
                  <a:schemeClr val="bg2">
                    <a:lumMod val="25000"/>
                  </a:schemeClr>
                </a:solidFill>
              </a:rPr>
              <a:t>―</a:t>
            </a:r>
            <a:r>
              <a:rPr kumimoji="1" lang="ja-JP" altLang="en-US" dirty="0">
                <a:solidFill>
                  <a:schemeClr val="bg2">
                    <a:lumMod val="25000"/>
                  </a:schemeClr>
                </a:solidFill>
              </a:rPr>
              <a:t>」</a:t>
            </a:r>
            <a:r>
              <a:rPr kumimoji="1" lang="en-US" altLang="ja-JP" dirty="0">
                <a:solidFill>
                  <a:schemeClr val="bg2">
                    <a:lumMod val="25000"/>
                  </a:schemeClr>
                </a:solidFill>
              </a:rPr>
              <a:t>2014</a:t>
            </a:r>
            <a:r>
              <a:rPr kumimoji="1" lang="ja-JP" altLang="en-US" dirty="0">
                <a:solidFill>
                  <a:schemeClr val="bg2">
                    <a:lumMod val="25000"/>
                  </a:schemeClr>
                </a:solidFill>
              </a:rPr>
              <a:t>年</a:t>
            </a:r>
            <a:endParaRPr kumimoji="1" lang="en-US" altLang="ja-JP" dirty="0">
              <a:solidFill>
                <a:schemeClr val="bg2">
                  <a:lumMod val="25000"/>
                </a:schemeClr>
              </a:solidFill>
            </a:endParaRPr>
          </a:p>
          <a:p>
            <a:r>
              <a:rPr kumimoji="1" lang="en-US" altLang="ja-JP" dirty="0">
                <a:solidFill>
                  <a:schemeClr val="bg2">
                    <a:lumMod val="25000"/>
                  </a:schemeClr>
                </a:solidFill>
                <a:hlinkClick r:id="rId6"/>
              </a:rPr>
              <a:t>https://www.jstage.jst.go.jp/article/senshoshi/56/7/56_613/_pdf/-char/ja</a:t>
            </a:r>
            <a:endParaRPr kumimoji="1" lang="en-US" altLang="ja-JP" dirty="0">
              <a:solidFill>
                <a:schemeClr val="bg2">
                  <a:lumMod val="25000"/>
                </a:schemeClr>
              </a:solidFill>
            </a:endParaRPr>
          </a:p>
          <a:p>
            <a:endParaRPr kumimoji="1" lang="en-US" altLang="ja-JP" dirty="0">
              <a:solidFill>
                <a:schemeClr val="bg2">
                  <a:lumMod val="25000"/>
                </a:schemeClr>
              </a:solidFill>
            </a:endParaRPr>
          </a:p>
        </p:txBody>
      </p:sp>
    </p:spTree>
    <p:extLst>
      <p:ext uri="{BB962C8B-B14F-4D97-AF65-F5344CB8AC3E}">
        <p14:creationId xmlns:p14="http://schemas.microsoft.com/office/powerpoint/2010/main" val="16220195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グラフィックス 1" descr="本">
            <a:extLst>
              <a:ext uri="{FF2B5EF4-FFF2-40B4-BE49-F238E27FC236}">
                <a16:creationId xmlns:a16="http://schemas.microsoft.com/office/drawing/2014/main" id="{8BFB5C29-CD76-419E-9C93-B9AB6B143DB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57200" y="362857"/>
            <a:ext cx="914400" cy="914400"/>
          </a:xfrm>
          <a:prstGeom prst="rect">
            <a:avLst/>
          </a:prstGeom>
        </p:spPr>
      </p:pic>
      <p:sp>
        <p:nvSpPr>
          <p:cNvPr id="3" name="テキスト ボックス 2">
            <a:extLst>
              <a:ext uri="{FF2B5EF4-FFF2-40B4-BE49-F238E27FC236}">
                <a16:creationId xmlns:a16="http://schemas.microsoft.com/office/drawing/2014/main" id="{B6134F06-56BB-4B6F-9320-701FBADA072F}"/>
              </a:ext>
            </a:extLst>
          </p:cNvPr>
          <p:cNvSpPr txBox="1"/>
          <p:nvPr/>
        </p:nvSpPr>
        <p:spPr>
          <a:xfrm>
            <a:off x="1371600" y="569371"/>
            <a:ext cx="3383280" cy="707886"/>
          </a:xfrm>
          <a:prstGeom prst="rect">
            <a:avLst/>
          </a:prstGeom>
          <a:noFill/>
        </p:spPr>
        <p:txBody>
          <a:bodyPr wrap="square" rtlCol="0">
            <a:spAutoFit/>
          </a:bodyPr>
          <a:lstStyle/>
          <a:p>
            <a:r>
              <a:rPr kumimoji="1" lang="ja-JP" altLang="en-US" sz="4000" b="1" dirty="0">
                <a:solidFill>
                  <a:srgbClr val="002060"/>
                </a:solidFill>
              </a:rPr>
              <a:t>参考文献</a:t>
            </a:r>
          </a:p>
        </p:txBody>
      </p:sp>
      <p:sp>
        <p:nvSpPr>
          <p:cNvPr id="5" name="テキスト ボックス 4">
            <a:extLst>
              <a:ext uri="{FF2B5EF4-FFF2-40B4-BE49-F238E27FC236}">
                <a16:creationId xmlns:a16="http://schemas.microsoft.com/office/drawing/2014/main" id="{28E92FDB-7961-42E1-9EE4-8C4DEF66BEC8}"/>
              </a:ext>
            </a:extLst>
          </p:cNvPr>
          <p:cNvSpPr txBox="1"/>
          <p:nvPr/>
        </p:nvSpPr>
        <p:spPr>
          <a:xfrm>
            <a:off x="853440" y="1758619"/>
            <a:ext cx="11190514" cy="1200329"/>
          </a:xfrm>
          <a:prstGeom prst="rect">
            <a:avLst/>
          </a:prstGeom>
          <a:noFill/>
        </p:spPr>
        <p:txBody>
          <a:bodyPr wrap="square" rtlCol="0">
            <a:spAutoFit/>
          </a:bodyPr>
          <a:lstStyle/>
          <a:p>
            <a:pPr marL="285750" indent="-285750">
              <a:buFont typeface="Arial" panose="020B0604020202020204" pitchFamily="34" charset="0"/>
              <a:buChar char="•"/>
            </a:pPr>
            <a:r>
              <a:rPr kumimoji="1" lang="ja-JP" altLang="en-US" dirty="0">
                <a:solidFill>
                  <a:schemeClr val="bg2">
                    <a:lumMod val="25000"/>
                  </a:schemeClr>
                </a:solidFill>
              </a:rPr>
              <a:t>川端久美子</a:t>
            </a:r>
            <a:r>
              <a:rPr kumimoji="1" lang="en-US" altLang="ja-JP" dirty="0">
                <a:solidFill>
                  <a:schemeClr val="bg2">
                    <a:lumMod val="25000"/>
                  </a:schemeClr>
                </a:solidFill>
              </a:rPr>
              <a:t>,</a:t>
            </a:r>
            <a:r>
              <a:rPr kumimoji="1" lang="ja-JP" altLang="en-US" dirty="0">
                <a:solidFill>
                  <a:schemeClr val="bg2">
                    <a:lumMod val="25000"/>
                  </a:schemeClr>
                </a:solidFill>
              </a:rPr>
              <a:t>中田悠理</a:t>
            </a:r>
            <a:r>
              <a:rPr kumimoji="1" lang="en-US" altLang="ja-JP" dirty="0">
                <a:solidFill>
                  <a:schemeClr val="bg2">
                    <a:lumMod val="25000"/>
                  </a:schemeClr>
                </a:solidFill>
              </a:rPr>
              <a:t>, </a:t>
            </a:r>
            <a:r>
              <a:rPr kumimoji="1" lang="ja-JP" altLang="en-US" dirty="0">
                <a:solidFill>
                  <a:schemeClr val="bg2">
                    <a:lumMod val="25000"/>
                  </a:schemeClr>
                </a:solidFill>
              </a:rPr>
              <a:t>木谷庸二「</a:t>
            </a:r>
            <a:r>
              <a:rPr kumimoji="1" lang="en-US" altLang="ja-JP" dirty="0">
                <a:solidFill>
                  <a:schemeClr val="bg2">
                    <a:lumMod val="25000"/>
                  </a:schemeClr>
                </a:solidFill>
              </a:rPr>
              <a:t>SNS </a:t>
            </a:r>
            <a:r>
              <a:rPr kumimoji="1" lang="ja-JP" altLang="en-US" dirty="0">
                <a:solidFill>
                  <a:schemeClr val="bg2">
                    <a:lumMod val="25000"/>
                  </a:schemeClr>
                </a:solidFill>
              </a:rPr>
              <a:t>における「いいね」がユーザーに与える心理的影響とその表示方法に関する研究」</a:t>
            </a:r>
            <a:r>
              <a:rPr kumimoji="1" lang="en-US" altLang="ja-JP" dirty="0">
                <a:solidFill>
                  <a:schemeClr val="bg2">
                    <a:lumMod val="25000"/>
                  </a:schemeClr>
                </a:solidFill>
              </a:rPr>
              <a:t>2017</a:t>
            </a:r>
            <a:r>
              <a:rPr kumimoji="1" lang="ja-JP" altLang="en-US" dirty="0">
                <a:solidFill>
                  <a:schemeClr val="bg2">
                    <a:lumMod val="25000"/>
                  </a:schemeClr>
                </a:solidFill>
              </a:rPr>
              <a:t>年</a:t>
            </a:r>
            <a:endParaRPr kumimoji="1" lang="en-US" altLang="ja-JP" dirty="0">
              <a:solidFill>
                <a:schemeClr val="bg2">
                  <a:lumMod val="25000"/>
                </a:schemeClr>
              </a:solidFill>
            </a:endParaRPr>
          </a:p>
          <a:p>
            <a:r>
              <a:rPr kumimoji="1" lang="en-US" altLang="ja-JP" dirty="0">
                <a:solidFill>
                  <a:schemeClr val="bg2">
                    <a:lumMod val="25000"/>
                  </a:schemeClr>
                </a:solidFill>
                <a:hlinkClick r:id="rId4"/>
              </a:rPr>
              <a:t>https://www.jstage.jst.go.jp/article/jssd/64/0/64_236/_pdf/-char/ja</a:t>
            </a:r>
            <a:endParaRPr kumimoji="1" lang="en-US" altLang="ja-JP" dirty="0">
              <a:solidFill>
                <a:schemeClr val="bg2">
                  <a:lumMod val="25000"/>
                </a:schemeClr>
              </a:solidFill>
            </a:endParaRPr>
          </a:p>
          <a:p>
            <a:endParaRPr kumimoji="1" lang="en-US" altLang="ja-JP" dirty="0">
              <a:solidFill>
                <a:schemeClr val="bg2">
                  <a:lumMod val="25000"/>
                </a:schemeClr>
              </a:solidFill>
            </a:endParaRPr>
          </a:p>
        </p:txBody>
      </p:sp>
      <p:sp>
        <p:nvSpPr>
          <p:cNvPr id="4" name="正方形/長方形 3">
            <a:extLst>
              <a:ext uri="{FF2B5EF4-FFF2-40B4-BE49-F238E27FC236}">
                <a16:creationId xmlns:a16="http://schemas.microsoft.com/office/drawing/2014/main" id="{0CDF4449-06F1-4A3B-8C66-317C19F9D26F}"/>
              </a:ext>
            </a:extLst>
          </p:cNvPr>
          <p:cNvSpPr/>
          <p:nvPr/>
        </p:nvSpPr>
        <p:spPr>
          <a:xfrm>
            <a:off x="751840" y="2958948"/>
            <a:ext cx="10007600" cy="3416320"/>
          </a:xfrm>
          <a:prstGeom prst="rect">
            <a:avLst/>
          </a:prstGeom>
        </p:spPr>
        <p:txBody>
          <a:bodyPr wrap="square">
            <a:spAutoFit/>
          </a:bodyPr>
          <a:lstStyle/>
          <a:p>
            <a:r>
              <a:rPr lang="ja-JP" altLang="en-US" dirty="0">
                <a:solidFill>
                  <a:schemeClr val="bg2">
                    <a:lumMod val="25000"/>
                  </a:schemeClr>
                </a:solidFill>
              </a:rPr>
              <a:t>・辻本・田口・荒木「贈与動機が消費者の購買行動にあたえる影響」 </a:t>
            </a:r>
            <a:r>
              <a:rPr lang="en-US" altLang="ja-JP" dirty="0">
                <a:solidFill>
                  <a:schemeClr val="bg2">
                    <a:lumMod val="25000"/>
                  </a:schemeClr>
                </a:solidFill>
              </a:rPr>
              <a:t>2013</a:t>
            </a:r>
            <a:r>
              <a:rPr lang="ja-JP" altLang="en-US" dirty="0">
                <a:solidFill>
                  <a:schemeClr val="bg2">
                    <a:lumMod val="25000"/>
                  </a:schemeClr>
                </a:solidFill>
              </a:rPr>
              <a:t>年</a:t>
            </a:r>
            <a:endParaRPr lang="en-US" altLang="ja-JP" dirty="0">
              <a:solidFill>
                <a:schemeClr val="bg2">
                  <a:lumMod val="25000"/>
                </a:schemeClr>
              </a:solidFill>
            </a:endParaRPr>
          </a:p>
          <a:p>
            <a:endParaRPr lang="en-US" altLang="ja-JP" dirty="0">
              <a:solidFill>
                <a:schemeClr val="bg2">
                  <a:lumMod val="25000"/>
                </a:schemeClr>
              </a:solidFill>
            </a:endParaRPr>
          </a:p>
          <a:p>
            <a:r>
              <a:rPr lang="ja-JP" altLang="en-US" dirty="0">
                <a:solidFill>
                  <a:schemeClr val="bg2">
                    <a:lumMod val="25000"/>
                  </a:schemeClr>
                </a:solidFill>
              </a:rPr>
              <a:t>・電通法「</a:t>
            </a:r>
            <a:r>
              <a:rPr lang="en-US" altLang="ja-JP" dirty="0">
                <a:solidFill>
                  <a:schemeClr val="bg2">
                    <a:lumMod val="25000"/>
                  </a:schemeClr>
                </a:solidFill>
              </a:rPr>
              <a:t>SNS</a:t>
            </a:r>
            <a:r>
              <a:rPr lang="ja-JP" altLang="en-US" dirty="0">
                <a:solidFill>
                  <a:schemeClr val="bg2">
                    <a:lumMod val="25000"/>
                  </a:schemeClr>
                </a:solidFill>
              </a:rPr>
              <a:t>映えの分析から見えてくる若者の情報行動シュミラークルモデル」</a:t>
            </a:r>
            <a:endParaRPr lang="en-US" altLang="ja-JP" dirty="0">
              <a:solidFill>
                <a:schemeClr val="bg2">
                  <a:lumMod val="25000"/>
                </a:schemeClr>
              </a:solidFill>
            </a:endParaRPr>
          </a:p>
          <a:p>
            <a:r>
              <a:rPr lang="ja-JP" altLang="en-US" dirty="0">
                <a:solidFill>
                  <a:schemeClr val="bg2">
                    <a:lumMod val="25000"/>
                  </a:schemeClr>
                </a:solidFill>
              </a:rPr>
              <a:t>　</a:t>
            </a:r>
            <a:r>
              <a:rPr lang="en-US" altLang="ja-JP" dirty="0">
                <a:solidFill>
                  <a:schemeClr val="bg2">
                    <a:lumMod val="25000"/>
                  </a:schemeClr>
                </a:solidFill>
              </a:rPr>
              <a:t>https://dentsu-ho.com/articles/3747 </a:t>
            </a:r>
            <a:r>
              <a:rPr lang="ja-JP" altLang="en-US" dirty="0">
                <a:solidFill>
                  <a:schemeClr val="bg2">
                    <a:lumMod val="25000"/>
                  </a:schemeClr>
                </a:solidFill>
              </a:rPr>
              <a:t>　</a:t>
            </a:r>
            <a:r>
              <a:rPr lang="en-US" altLang="ja-JP" dirty="0">
                <a:solidFill>
                  <a:schemeClr val="bg2">
                    <a:lumMod val="25000"/>
                  </a:schemeClr>
                </a:solidFill>
              </a:rPr>
              <a:t>(</a:t>
            </a:r>
            <a:r>
              <a:rPr lang="ja-JP" altLang="en-US" dirty="0">
                <a:solidFill>
                  <a:schemeClr val="bg2">
                    <a:lumMod val="25000"/>
                  </a:schemeClr>
                </a:solidFill>
              </a:rPr>
              <a:t>最終アクセス</a:t>
            </a:r>
            <a:r>
              <a:rPr lang="en-US" altLang="ja-JP" dirty="0">
                <a:solidFill>
                  <a:schemeClr val="bg2">
                    <a:lumMod val="25000"/>
                  </a:schemeClr>
                </a:solidFill>
              </a:rPr>
              <a:t>2018/09/05)</a:t>
            </a:r>
          </a:p>
          <a:p>
            <a:endParaRPr lang="en-US" altLang="ja-JP" dirty="0">
              <a:solidFill>
                <a:schemeClr val="bg2">
                  <a:lumMod val="25000"/>
                </a:schemeClr>
              </a:solidFill>
            </a:endParaRPr>
          </a:p>
          <a:p>
            <a:r>
              <a:rPr lang="ja-JP" altLang="en-US" dirty="0">
                <a:solidFill>
                  <a:schemeClr val="bg2">
                    <a:lumMod val="25000"/>
                  </a:schemeClr>
                </a:solidFill>
              </a:rPr>
              <a:t>・</a:t>
            </a:r>
            <a:r>
              <a:rPr kumimoji="1" lang="ja-JP" altLang="en-US" dirty="0">
                <a:solidFill>
                  <a:schemeClr val="bg2">
                    <a:lumMod val="25000"/>
                  </a:schemeClr>
                </a:solidFill>
              </a:rPr>
              <a:t>「インスタ映え」など、</a:t>
            </a:r>
            <a:r>
              <a:rPr kumimoji="1" lang="en-US" altLang="ja-JP" dirty="0">
                <a:solidFill>
                  <a:schemeClr val="bg2">
                    <a:lumMod val="25000"/>
                  </a:schemeClr>
                </a:solidFill>
              </a:rPr>
              <a:t>10</a:t>
            </a:r>
            <a:r>
              <a:rPr kumimoji="1" lang="ja-JP" altLang="en-US" dirty="0">
                <a:solidFill>
                  <a:schemeClr val="bg2">
                    <a:lumMod val="25000"/>
                  </a:schemeClr>
                </a:solidFill>
              </a:rPr>
              <a:t>～</a:t>
            </a:r>
            <a:r>
              <a:rPr kumimoji="1" lang="en-US" altLang="ja-JP" dirty="0">
                <a:solidFill>
                  <a:schemeClr val="bg2">
                    <a:lumMod val="25000"/>
                  </a:schemeClr>
                </a:solidFill>
              </a:rPr>
              <a:t>50</a:t>
            </a:r>
            <a:r>
              <a:rPr kumimoji="1" lang="ja-JP" altLang="en-US" dirty="0">
                <a:solidFill>
                  <a:schemeClr val="bg2">
                    <a:lumMod val="25000"/>
                  </a:schemeClr>
                </a:solidFill>
              </a:rPr>
              <a:t>代男女の</a:t>
            </a:r>
            <a:r>
              <a:rPr kumimoji="1" lang="en-US" altLang="ja-JP" dirty="0">
                <a:solidFill>
                  <a:schemeClr val="bg2">
                    <a:lumMod val="25000"/>
                  </a:schemeClr>
                </a:solidFill>
              </a:rPr>
              <a:t>Instagram</a:t>
            </a:r>
            <a:r>
              <a:rPr kumimoji="1" lang="ja-JP" altLang="en-US" dirty="0">
                <a:solidFill>
                  <a:schemeClr val="bg2">
                    <a:lumMod val="25000"/>
                  </a:schemeClr>
                </a:solidFill>
              </a:rPr>
              <a:t>に関する意識・実態を調査</a:t>
            </a:r>
            <a:endParaRPr kumimoji="1" lang="en-US" altLang="ja-JP" dirty="0">
              <a:solidFill>
                <a:schemeClr val="bg2">
                  <a:lumMod val="25000"/>
                </a:schemeClr>
              </a:solidFill>
            </a:endParaRPr>
          </a:p>
          <a:p>
            <a:r>
              <a:rPr kumimoji="1" lang="en-US" altLang="ja-JP" dirty="0">
                <a:hlinkClick r:id="rId5"/>
              </a:rPr>
              <a:t>https://www.aainc.co.jp/news-release/2017/01602.html</a:t>
            </a:r>
            <a:r>
              <a:rPr kumimoji="1" lang="ja-JP" altLang="en-US" dirty="0">
                <a:solidFill>
                  <a:schemeClr val="bg2">
                    <a:lumMod val="25000"/>
                  </a:schemeClr>
                </a:solidFill>
              </a:rPr>
              <a:t>　</a:t>
            </a:r>
            <a:r>
              <a:rPr kumimoji="1" lang="en-US" altLang="ja-JP" dirty="0">
                <a:solidFill>
                  <a:schemeClr val="bg2">
                    <a:lumMod val="25000"/>
                  </a:schemeClr>
                </a:solidFill>
              </a:rPr>
              <a:t>(</a:t>
            </a:r>
            <a:r>
              <a:rPr kumimoji="1" lang="ja-JP" altLang="en-US" dirty="0">
                <a:solidFill>
                  <a:schemeClr val="bg2">
                    <a:lumMod val="25000"/>
                  </a:schemeClr>
                </a:solidFill>
              </a:rPr>
              <a:t>最終アクセス</a:t>
            </a:r>
            <a:r>
              <a:rPr kumimoji="1" lang="en-US" altLang="ja-JP" dirty="0">
                <a:solidFill>
                  <a:schemeClr val="bg2">
                    <a:lumMod val="25000"/>
                  </a:schemeClr>
                </a:solidFill>
              </a:rPr>
              <a:t>2018/09/05)</a:t>
            </a:r>
          </a:p>
          <a:p>
            <a:endParaRPr kumimoji="1" lang="en-US" altLang="ja-JP" dirty="0">
              <a:solidFill>
                <a:schemeClr val="bg2">
                  <a:lumMod val="25000"/>
                </a:schemeClr>
              </a:solidFill>
            </a:endParaRPr>
          </a:p>
          <a:p>
            <a:endParaRPr kumimoji="1" lang="en-US" altLang="ja-JP" dirty="0">
              <a:solidFill>
                <a:schemeClr val="bg2">
                  <a:lumMod val="25000"/>
                </a:schemeClr>
              </a:solidFill>
            </a:endParaRPr>
          </a:p>
          <a:p>
            <a:r>
              <a:rPr kumimoji="1" lang="ja-JP" altLang="en-US" dirty="0">
                <a:solidFill>
                  <a:schemeClr val="bg2">
                    <a:lumMod val="25000"/>
                  </a:schemeClr>
                </a:solidFill>
              </a:rPr>
              <a:t>・堀井千夏「商品パッケージにおけるデザイン戦略のための評価手法」</a:t>
            </a:r>
            <a:r>
              <a:rPr kumimoji="1" lang="en-US" altLang="ja-JP" dirty="0">
                <a:solidFill>
                  <a:schemeClr val="bg2">
                    <a:lumMod val="25000"/>
                  </a:schemeClr>
                </a:solidFill>
              </a:rPr>
              <a:t>2012</a:t>
            </a:r>
            <a:r>
              <a:rPr kumimoji="1" lang="ja-JP" altLang="en-US" dirty="0">
                <a:solidFill>
                  <a:schemeClr val="bg2">
                    <a:lumMod val="25000"/>
                  </a:schemeClr>
                </a:solidFill>
              </a:rPr>
              <a:t>年</a:t>
            </a:r>
            <a:endParaRPr kumimoji="1" lang="en-US" altLang="ja-JP" dirty="0">
              <a:solidFill>
                <a:schemeClr val="bg2">
                  <a:lumMod val="25000"/>
                </a:schemeClr>
              </a:solidFill>
            </a:endParaRPr>
          </a:p>
          <a:p>
            <a:endParaRPr kumimoji="1" lang="en-US" altLang="ja-JP" dirty="0">
              <a:solidFill>
                <a:schemeClr val="bg2">
                  <a:lumMod val="25000"/>
                </a:schemeClr>
              </a:solidFill>
            </a:endParaRPr>
          </a:p>
          <a:p>
            <a:endParaRPr kumimoji="1" lang="ja-JP" altLang="en-US" dirty="0"/>
          </a:p>
        </p:txBody>
      </p:sp>
    </p:spTree>
    <p:extLst>
      <p:ext uri="{BB962C8B-B14F-4D97-AF65-F5344CB8AC3E}">
        <p14:creationId xmlns:p14="http://schemas.microsoft.com/office/powerpoint/2010/main" val="1707950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B5228AF-192C-4FF1-AF99-C1186F0892B3}"/>
              </a:ext>
            </a:extLst>
          </p:cNvPr>
          <p:cNvSpPr>
            <a:spLocks noGrp="1"/>
          </p:cNvSpPr>
          <p:nvPr>
            <p:ph type="title"/>
          </p:nvPr>
        </p:nvSpPr>
        <p:spPr>
          <a:xfrm>
            <a:off x="853440" y="1713485"/>
            <a:ext cx="8639492" cy="1507067"/>
          </a:xfrm>
        </p:spPr>
        <p:txBody>
          <a:bodyPr/>
          <a:lstStyle/>
          <a:p>
            <a:pPr lvl="0" defTabSz="914400">
              <a:spcBef>
                <a:spcPts val="0"/>
              </a:spcBef>
            </a:pPr>
            <a:r>
              <a:rPr lang="ja-JP" altLang="en-US" sz="2800" cap="none" dirty="0">
                <a:ln>
                  <a:noFill/>
                </a:ln>
                <a:solidFill>
                  <a:schemeClr val="bg2">
                    <a:lumMod val="25000"/>
                  </a:schemeClr>
                </a:solidFill>
                <a:latin typeface="Yu Gothic" panose="020F0502020204030204"/>
                <a:ea typeface="Yu Gothic" panose="020B0400000000000000" pitchFamily="50" charset="-128"/>
                <a:cs typeface="+mn-cs"/>
              </a:rPr>
              <a:t>ギフト</a:t>
            </a:r>
            <a:r>
              <a:rPr lang="en-US" altLang="ja-JP" sz="2800" cap="none" dirty="0">
                <a:ln>
                  <a:noFill/>
                </a:ln>
                <a:solidFill>
                  <a:schemeClr val="bg2">
                    <a:lumMod val="25000"/>
                  </a:schemeClr>
                </a:solidFill>
                <a:latin typeface="Yu Gothic" panose="020F0502020204030204"/>
                <a:ea typeface="Yu Gothic" panose="020B0400000000000000" pitchFamily="50" charset="-128"/>
                <a:cs typeface="+mn-cs"/>
              </a:rPr>
              <a:t>【gift】</a:t>
            </a:r>
            <a:br>
              <a:rPr lang="en-US" altLang="ja-JP" sz="2800" cap="none" dirty="0">
                <a:ln>
                  <a:noFill/>
                </a:ln>
                <a:solidFill>
                  <a:schemeClr val="bg2">
                    <a:lumMod val="25000"/>
                  </a:schemeClr>
                </a:solidFill>
                <a:latin typeface="Yu Gothic" panose="020F0502020204030204"/>
                <a:ea typeface="Yu Gothic" panose="020B0400000000000000" pitchFamily="50" charset="-128"/>
                <a:cs typeface="+mn-cs"/>
              </a:rPr>
            </a:br>
            <a:r>
              <a:rPr lang="en-US" altLang="ja-JP" sz="2800" cap="none" dirty="0">
                <a:ln>
                  <a:noFill/>
                </a:ln>
                <a:solidFill>
                  <a:schemeClr val="bg2">
                    <a:lumMod val="25000"/>
                  </a:schemeClr>
                </a:solidFill>
                <a:latin typeface="Yu Gothic" panose="020F0502020204030204"/>
                <a:ea typeface="Yu Gothic" panose="020B0400000000000000" pitchFamily="50" charset="-128"/>
                <a:cs typeface="+mn-cs"/>
              </a:rPr>
              <a:t>  </a:t>
            </a:r>
            <a:r>
              <a:rPr lang="ja-JP" altLang="en-US" sz="2800" cap="none" dirty="0">
                <a:ln>
                  <a:noFill/>
                </a:ln>
                <a:solidFill>
                  <a:schemeClr val="bg2">
                    <a:lumMod val="25000"/>
                  </a:schemeClr>
                </a:solidFill>
                <a:latin typeface="Yu Gothic" panose="020F0502020204030204"/>
                <a:ea typeface="Yu Gothic" panose="020B0400000000000000" pitchFamily="50" charset="-128"/>
                <a:cs typeface="+mn-cs"/>
              </a:rPr>
              <a:t>贈り物、進物。ここではプレゼントと同義とする。</a:t>
            </a:r>
            <a:br>
              <a:rPr lang="en-US" altLang="ja-JP" sz="2800" cap="none" dirty="0">
                <a:ln>
                  <a:noFill/>
                </a:ln>
                <a:solidFill>
                  <a:schemeClr val="bg2">
                    <a:lumMod val="25000"/>
                  </a:schemeClr>
                </a:solidFill>
                <a:latin typeface="Yu Gothic" panose="020F0502020204030204"/>
                <a:ea typeface="Yu Gothic" panose="020B0400000000000000" pitchFamily="50" charset="-128"/>
                <a:cs typeface="+mn-cs"/>
              </a:rPr>
            </a:br>
            <a:endParaRPr kumimoji="1" lang="ja-JP" altLang="en-US" dirty="0">
              <a:solidFill>
                <a:schemeClr val="bg2">
                  <a:lumMod val="25000"/>
                </a:schemeClr>
              </a:solidFill>
            </a:endParaRPr>
          </a:p>
        </p:txBody>
      </p:sp>
      <p:sp>
        <p:nvSpPr>
          <p:cNvPr id="3" name="コンテンツ プレースホルダー 2">
            <a:extLst>
              <a:ext uri="{FF2B5EF4-FFF2-40B4-BE49-F238E27FC236}">
                <a16:creationId xmlns:a16="http://schemas.microsoft.com/office/drawing/2014/main" id="{52A0840E-BA93-42D6-9AA6-04CA8F1882C1}"/>
              </a:ext>
            </a:extLst>
          </p:cNvPr>
          <p:cNvSpPr>
            <a:spLocks noGrp="1"/>
          </p:cNvSpPr>
          <p:nvPr>
            <p:ph idx="1"/>
          </p:nvPr>
        </p:nvSpPr>
        <p:spPr>
          <a:xfrm>
            <a:off x="1310640" y="391161"/>
            <a:ext cx="8141652" cy="706120"/>
          </a:xfrm>
        </p:spPr>
        <p:txBody>
          <a:bodyPr>
            <a:normAutofit fontScale="92500" lnSpcReduction="10000"/>
          </a:bodyPr>
          <a:lstStyle/>
          <a:p>
            <a:pPr marL="0" indent="0">
              <a:buNone/>
            </a:pPr>
            <a:r>
              <a:rPr kumimoji="1" lang="ja-JP" altLang="en-US" sz="4400" b="1" dirty="0">
                <a:solidFill>
                  <a:schemeClr val="bg2">
                    <a:lumMod val="25000"/>
                  </a:schemeClr>
                </a:solidFill>
              </a:rPr>
              <a:t>現状分析</a:t>
            </a:r>
          </a:p>
        </p:txBody>
      </p:sp>
      <p:sp>
        <p:nvSpPr>
          <p:cNvPr id="5" name="テキスト ボックス 4">
            <a:extLst>
              <a:ext uri="{FF2B5EF4-FFF2-40B4-BE49-F238E27FC236}">
                <a16:creationId xmlns:a16="http://schemas.microsoft.com/office/drawing/2014/main" id="{043C9596-3AF1-4334-94D9-278DB823AC1B}"/>
              </a:ext>
            </a:extLst>
          </p:cNvPr>
          <p:cNvSpPr txBox="1"/>
          <p:nvPr/>
        </p:nvSpPr>
        <p:spPr>
          <a:xfrm>
            <a:off x="938212" y="2772664"/>
            <a:ext cx="10967276" cy="4001095"/>
          </a:xfrm>
          <a:prstGeom prst="rect">
            <a:avLst/>
          </a:prstGeom>
          <a:noFill/>
        </p:spPr>
        <p:txBody>
          <a:bodyPr wrap="square" rtlCol="0">
            <a:spAutoFit/>
          </a:bodyPr>
          <a:lstStyle/>
          <a:p>
            <a:pPr lvl="0" defTabSz="914400"/>
            <a:r>
              <a:rPr kumimoji="1" lang="ja-JP" altLang="en-US" b="1" dirty="0">
                <a:solidFill>
                  <a:schemeClr val="bg2">
                    <a:lumMod val="25000"/>
                  </a:schemeClr>
                </a:solidFill>
                <a:latin typeface="Yu Gothic" panose="020F0502020204030204"/>
                <a:ea typeface="Yu Gothic" panose="020B0400000000000000" pitchFamily="50" charset="-128"/>
              </a:rPr>
              <a:t>フォーマルギフト</a:t>
            </a:r>
            <a:r>
              <a:rPr kumimoji="1" lang="ja-JP" altLang="en-US" dirty="0">
                <a:solidFill>
                  <a:schemeClr val="bg2">
                    <a:lumMod val="25000"/>
                  </a:schemeClr>
                </a:solidFill>
                <a:latin typeface="Yu Gothic" panose="020F0502020204030204"/>
                <a:ea typeface="Yu Gothic" panose="020B0400000000000000" pitchFamily="50" charset="-128"/>
              </a:rPr>
              <a:t>：贈る形式やタイミングなどが日本の慣習として決まっている。儀礼的なギフト。</a:t>
            </a:r>
            <a:endParaRPr kumimoji="1" lang="en-US" altLang="ja-JP" dirty="0">
              <a:solidFill>
                <a:schemeClr val="bg2">
                  <a:lumMod val="25000"/>
                </a:schemeClr>
              </a:solidFill>
              <a:latin typeface="Yu Gothic" panose="020F0502020204030204"/>
              <a:ea typeface="Yu Gothic" panose="020B0400000000000000" pitchFamily="50" charset="-128"/>
            </a:endParaRPr>
          </a:p>
          <a:p>
            <a:pPr lvl="0" defTabSz="914400"/>
            <a:r>
              <a:rPr kumimoji="1" lang="ja-JP" altLang="en-US" dirty="0">
                <a:solidFill>
                  <a:schemeClr val="bg2">
                    <a:lumMod val="25000"/>
                  </a:schemeClr>
                </a:solidFill>
                <a:latin typeface="Yu Gothic" panose="020F0502020204030204"/>
                <a:ea typeface="Yu Gothic" panose="020B0400000000000000" pitchFamily="50" charset="-128"/>
              </a:rPr>
              <a:t>お中元・お歳暮・年賀・成人・進学・卒業・就職・結婚・出産・新築・引っ越し・還暦など</a:t>
            </a:r>
            <a:endParaRPr kumimoji="1" lang="en-US" altLang="ja-JP" dirty="0">
              <a:solidFill>
                <a:schemeClr val="bg2">
                  <a:lumMod val="25000"/>
                </a:schemeClr>
              </a:solidFill>
              <a:latin typeface="Yu Gothic" panose="020F0502020204030204"/>
              <a:ea typeface="Yu Gothic" panose="020B0400000000000000" pitchFamily="50" charset="-128"/>
            </a:endParaRPr>
          </a:p>
          <a:p>
            <a:pPr lvl="0" defTabSz="914400"/>
            <a:endParaRPr kumimoji="1" lang="en-US" altLang="ja-JP" dirty="0">
              <a:solidFill>
                <a:schemeClr val="bg2">
                  <a:lumMod val="25000"/>
                </a:schemeClr>
              </a:solidFill>
              <a:latin typeface="Yu Gothic" panose="020F0502020204030204"/>
              <a:ea typeface="Yu Gothic" panose="020B0400000000000000" pitchFamily="50" charset="-128"/>
            </a:endParaRPr>
          </a:p>
          <a:p>
            <a:pPr lvl="0" defTabSz="914400"/>
            <a:r>
              <a:rPr kumimoji="1" lang="ja-JP" altLang="en-US" b="1" dirty="0">
                <a:solidFill>
                  <a:schemeClr val="bg2">
                    <a:lumMod val="25000"/>
                  </a:schemeClr>
                </a:solidFill>
                <a:latin typeface="Yu Gothic" panose="020F0502020204030204"/>
                <a:ea typeface="Yu Gothic" panose="020B0400000000000000" pitchFamily="50" charset="-128"/>
              </a:rPr>
              <a:t>カジュアルギフト</a:t>
            </a:r>
            <a:r>
              <a:rPr kumimoji="1" lang="ja-JP" altLang="en-US" dirty="0">
                <a:solidFill>
                  <a:schemeClr val="bg2">
                    <a:lumMod val="25000"/>
                  </a:schemeClr>
                </a:solidFill>
                <a:latin typeface="Yu Gothic" panose="020F0502020204030204"/>
                <a:ea typeface="Yu Gothic" panose="020B0400000000000000" pitchFamily="50" charset="-128"/>
              </a:rPr>
              <a:t>：誕生日やバレンタインデー、日頃のお礼など贈る時節や形式にとらわれないギフト。</a:t>
            </a:r>
            <a:endParaRPr kumimoji="1" lang="en-US" altLang="ja-JP" dirty="0">
              <a:solidFill>
                <a:schemeClr val="bg2">
                  <a:lumMod val="25000"/>
                </a:schemeClr>
              </a:solidFill>
              <a:latin typeface="Yu Gothic" panose="020F0502020204030204"/>
              <a:ea typeface="Yu Gothic" panose="020B0400000000000000" pitchFamily="50" charset="-128"/>
            </a:endParaRPr>
          </a:p>
          <a:p>
            <a:pPr lvl="0" defTabSz="914400"/>
            <a:r>
              <a:rPr kumimoji="1" lang="ja-JP" altLang="en-US" dirty="0">
                <a:solidFill>
                  <a:schemeClr val="bg2">
                    <a:lumMod val="25000"/>
                  </a:schemeClr>
                </a:solidFill>
                <a:latin typeface="Yu Gothic" panose="020F0502020204030204"/>
                <a:ea typeface="Yu Gothic" panose="020B0400000000000000" pitchFamily="50" charset="-128"/>
              </a:rPr>
              <a:t> 誕生日・結婚記念日・母の日・父の日・敬老の日・クリスマス・バレンタイン・ホワイトデー・</a:t>
            </a:r>
            <a:endParaRPr kumimoji="1" lang="en-US" altLang="ja-JP" dirty="0">
              <a:solidFill>
                <a:schemeClr val="bg2">
                  <a:lumMod val="25000"/>
                </a:schemeClr>
              </a:solidFill>
              <a:latin typeface="Yu Gothic" panose="020F0502020204030204"/>
              <a:ea typeface="Yu Gothic" panose="020B0400000000000000" pitchFamily="50" charset="-128"/>
            </a:endParaRPr>
          </a:p>
          <a:p>
            <a:pPr lvl="0" defTabSz="914400"/>
            <a:r>
              <a:rPr kumimoji="1" lang="ja-JP" altLang="en-US" dirty="0">
                <a:solidFill>
                  <a:schemeClr val="bg2">
                    <a:lumMod val="25000"/>
                  </a:schemeClr>
                </a:solidFill>
                <a:latin typeface="Yu Gothic" panose="020F0502020204030204"/>
                <a:ea typeface="Yu Gothic" panose="020B0400000000000000" pitchFamily="50" charset="-128"/>
              </a:rPr>
              <a:t>お土産・日頃の感謝など</a:t>
            </a:r>
            <a:endParaRPr kumimoji="1" lang="en-US" altLang="ja-JP" dirty="0">
              <a:solidFill>
                <a:schemeClr val="bg2">
                  <a:lumMod val="25000"/>
                </a:schemeClr>
              </a:solidFill>
              <a:latin typeface="Yu Gothic" panose="020F0502020204030204"/>
              <a:ea typeface="Yu Gothic" panose="020B0400000000000000" pitchFamily="50" charset="-128"/>
            </a:endParaRPr>
          </a:p>
          <a:p>
            <a:pPr lvl="0" defTabSz="914400"/>
            <a:endParaRPr kumimoji="1" lang="en-US" altLang="ja-JP" sz="2000" dirty="0">
              <a:solidFill>
                <a:schemeClr val="bg2">
                  <a:lumMod val="25000"/>
                </a:schemeClr>
              </a:solidFill>
              <a:latin typeface="Yu Gothic" panose="020F0502020204030204"/>
              <a:ea typeface="Yu Gothic" panose="020B0400000000000000" pitchFamily="50" charset="-128"/>
            </a:endParaRPr>
          </a:p>
          <a:p>
            <a:pPr lvl="0" defTabSz="914400"/>
            <a:endParaRPr kumimoji="1" lang="en-US" altLang="ja-JP" sz="2000" dirty="0">
              <a:solidFill>
                <a:schemeClr val="bg2">
                  <a:lumMod val="25000"/>
                </a:schemeClr>
              </a:solidFill>
              <a:latin typeface="Yu Gothic" panose="020F0502020204030204"/>
              <a:ea typeface="Yu Gothic" panose="020B0400000000000000" pitchFamily="50" charset="-128"/>
            </a:endParaRPr>
          </a:p>
          <a:p>
            <a:pPr lvl="0" defTabSz="914400"/>
            <a:r>
              <a:rPr kumimoji="1" lang="ja-JP" altLang="en-US" sz="3200" u="sng" dirty="0">
                <a:solidFill>
                  <a:schemeClr val="bg2">
                    <a:lumMod val="25000"/>
                  </a:schemeClr>
                </a:solidFill>
                <a:latin typeface="Yu Gothic" panose="020F0502020204030204"/>
                <a:ea typeface="Yu Gothic" panose="020B0400000000000000" pitchFamily="50" charset="-128"/>
              </a:rPr>
              <a:t>私たちの生活にギフトは根付いている。</a:t>
            </a:r>
            <a:endParaRPr kumimoji="1" lang="en-US" altLang="ja-JP" sz="3200" u="sng" dirty="0">
              <a:solidFill>
                <a:schemeClr val="bg2">
                  <a:lumMod val="25000"/>
                </a:schemeClr>
              </a:solidFill>
              <a:latin typeface="Yu Gothic" panose="020F0502020204030204"/>
              <a:ea typeface="Yu Gothic" panose="020B0400000000000000" pitchFamily="50" charset="-128"/>
            </a:endParaRPr>
          </a:p>
          <a:p>
            <a:pPr lvl="0" defTabSz="914400"/>
            <a:endParaRPr kumimoji="1" lang="en-US" altLang="ja-JP" sz="3200" u="sng" dirty="0">
              <a:solidFill>
                <a:schemeClr val="bg2">
                  <a:lumMod val="25000"/>
                </a:schemeClr>
              </a:solidFill>
              <a:latin typeface="Yu Gothic" panose="020F0502020204030204"/>
              <a:ea typeface="Yu Gothic" panose="020B0400000000000000" pitchFamily="50" charset="-128"/>
            </a:endParaRPr>
          </a:p>
          <a:p>
            <a:pPr lvl="0" defTabSz="914400"/>
            <a:endParaRPr kumimoji="1" lang="en-US" altLang="ja-JP" sz="1400" dirty="0">
              <a:latin typeface="Yu Gothic" panose="020F0502020204030204"/>
              <a:ea typeface="Yu Gothic" panose="020B0400000000000000" pitchFamily="50" charset="-128"/>
            </a:endParaRPr>
          </a:p>
          <a:p>
            <a:pPr lvl="0" defTabSz="914400"/>
            <a:r>
              <a:rPr kumimoji="1" lang="ja-JP" altLang="en-US" sz="1400" dirty="0">
                <a:latin typeface="Yu Gothic" panose="020F0502020204030204"/>
                <a:ea typeface="Yu Gothic" panose="020B0400000000000000" pitchFamily="50" charset="-128"/>
              </a:rPr>
              <a:t>一般社団法人ギフト研究所（</a:t>
            </a:r>
            <a:r>
              <a:rPr kumimoji="1" lang="en-US" altLang="ja-JP" sz="1400" dirty="0">
                <a:latin typeface="Yu Gothic" panose="020F0502020204030204"/>
                <a:ea typeface="Yu Gothic" panose="020B0400000000000000" pitchFamily="50" charset="-128"/>
              </a:rPr>
              <a:t>http://www.gift-kenkyu.com/2017/09/19/%E3%82%AE%E3%83%95%E3%83%88%E3%81%AE%E5%88%86%E9%A1%9E/</a:t>
            </a:r>
            <a:r>
              <a:rPr kumimoji="1" lang="ja-JP" altLang="en-US" sz="1400" dirty="0">
                <a:latin typeface="Yu Gothic" panose="020F0502020204030204"/>
                <a:ea typeface="Yu Gothic" panose="020B0400000000000000" pitchFamily="50" charset="-128"/>
              </a:rPr>
              <a:t>）</a:t>
            </a:r>
            <a:endParaRPr kumimoji="1" lang="en-US" altLang="ja-JP" sz="3200" u="sng" dirty="0">
              <a:solidFill>
                <a:schemeClr val="bg2">
                  <a:lumMod val="25000"/>
                </a:schemeClr>
              </a:solidFill>
              <a:latin typeface="Yu Gothic" panose="020F0502020204030204"/>
              <a:ea typeface="Yu Gothic" panose="020B0400000000000000" pitchFamily="50" charset="-128"/>
            </a:endParaRPr>
          </a:p>
        </p:txBody>
      </p:sp>
      <p:pic>
        <p:nvPicPr>
          <p:cNvPr id="6" name="グラフィックス 5" descr="棒グラフ">
            <a:extLst>
              <a:ext uri="{FF2B5EF4-FFF2-40B4-BE49-F238E27FC236}">
                <a16:creationId xmlns:a16="http://schemas.microsoft.com/office/drawing/2014/main" id="{6574C48E-3768-4EAC-ABB3-FBE75B968D9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96240" y="287021"/>
            <a:ext cx="914400" cy="914400"/>
          </a:xfrm>
          <a:prstGeom prst="rect">
            <a:avLst/>
          </a:prstGeom>
        </p:spPr>
      </p:pic>
    </p:spTree>
    <p:extLst>
      <p:ext uri="{BB962C8B-B14F-4D97-AF65-F5344CB8AC3E}">
        <p14:creationId xmlns:p14="http://schemas.microsoft.com/office/powerpoint/2010/main" val="16691169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942536B-474A-4DE6-9AA5-9AA5C9E3ABB3}"/>
              </a:ext>
            </a:extLst>
          </p:cNvPr>
          <p:cNvSpPr>
            <a:spLocks noGrp="1"/>
          </p:cNvSpPr>
          <p:nvPr>
            <p:ph type="title"/>
          </p:nvPr>
        </p:nvSpPr>
        <p:spPr>
          <a:xfrm>
            <a:off x="6619620" y="5350933"/>
            <a:ext cx="5367562" cy="1507067"/>
          </a:xfrm>
        </p:spPr>
        <p:txBody>
          <a:bodyPr>
            <a:normAutofit/>
          </a:bodyPr>
          <a:lstStyle/>
          <a:p>
            <a:pPr lvl="0" defTabSz="914400">
              <a:spcBef>
                <a:spcPts val="0"/>
              </a:spcBef>
            </a:pPr>
            <a:r>
              <a:rPr lang="ja-JP" altLang="en-US" sz="1400" cap="none" dirty="0">
                <a:ln>
                  <a:noFill/>
                </a:ln>
                <a:latin typeface="Yu Gothic" panose="020F0502020204030204"/>
                <a:ea typeface="Yu Gothic" panose="020B0400000000000000" pitchFamily="50" charset="-128"/>
                <a:cs typeface="+mn-cs"/>
              </a:rPr>
              <a:t>ネット調査会社マイボイスコムによる</a:t>
            </a:r>
            <a:br>
              <a:rPr lang="en-US" altLang="ja-JP" sz="1400" cap="none" dirty="0">
                <a:ln>
                  <a:noFill/>
                </a:ln>
                <a:latin typeface="Yu Gothic" panose="020F0502020204030204"/>
                <a:ea typeface="Yu Gothic" panose="020B0400000000000000" pitchFamily="50" charset="-128"/>
                <a:cs typeface="+mn-cs"/>
              </a:rPr>
            </a:br>
            <a:r>
              <a:rPr lang="en-US" altLang="ja-JP" sz="1400" cap="none" dirty="0">
                <a:ln>
                  <a:noFill/>
                </a:ln>
                <a:latin typeface="Yu Gothic" panose="020F0502020204030204"/>
                <a:ea typeface="Yu Gothic" panose="020B0400000000000000" pitchFamily="50" charset="-128"/>
                <a:cs typeface="+mn-cs"/>
              </a:rPr>
              <a:t>13728</a:t>
            </a:r>
            <a:r>
              <a:rPr lang="ja-JP" altLang="en-US" sz="1400" cap="none" dirty="0">
                <a:ln>
                  <a:noFill/>
                </a:ln>
                <a:latin typeface="Yu Gothic" panose="020F0502020204030204"/>
                <a:ea typeface="Yu Gothic" panose="020B0400000000000000" pitchFamily="50" charset="-128"/>
                <a:cs typeface="+mn-cs"/>
              </a:rPr>
              <a:t>人対象のネットリサーチ（</a:t>
            </a:r>
            <a:r>
              <a:rPr lang="en-US" altLang="ja-JP" sz="1400" cap="none" dirty="0">
                <a:ln>
                  <a:noFill/>
                </a:ln>
                <a:latin typeface="Yu Gothic" panose="020F0502020204030204"/>
                <a:ea typeface="Yu Gothic" panose="020B0400000000000000" pitchFamily="50" charset="-128"/>
                <a:cs typeface="+mn-cs"/>
              </a:rPr>
              <a:t>http://www.myvoice.co.jp/biz/surveys/14113/index.html</a:t>
            </a:r>
            <a:r>
              <a:rPr lang="ja-JP" altLang="en-US" sz="1400" cap="none" dirty="0">
                <a:ln>
                  <a:noFill/>
                </a:ln>
                <a:latin typeface="Yu Gothic" panose="020F0502020204030204"/>
                <a:ea typeface="Yu Gothic" panose="020B0400000000000000" pitchFamily="50" charset="-128"/>
                <a:cs typeface="+mn-cs"/>
              </a:rPr>
              <a:t>）</a:t>
            </a:r>
            <a:endParaRPr kumimoji="1" lang="ja-JP" altLang="en-US" sz="2800" dirty="0"/>
          </a:p>
        </p:txBody>
      </p:sp>
      <p:graphicFrame>
        <p:nvGraphicFramePr>
          <p:cNvPr id="4" name="グラフ 3">
            <a:extLst>
              <a:ext uri="{FF2B5EF4-FFF2-40B4-BE49-F238E27FC236}">
                <a16:creationId xmlns:a16="http://schemas.microsoft.com/office/drawing/2014/main" id="{8A3EE62B-C756-44B3-BD8C-4F68AE7CF22A}"/>
              </a:ext>
            </a:extLst>
          </p:cNvPr>
          <p:cNvGraphicFramePr/>
          <p:nvPr>
            <p:extLst>
              <p:ext uri="{D42A27DB-BD31-4B8C-83A1-F6EECF244321}">
                <p14:modId xmlns:p14="http://schemas.microsoft.com/office/powerpoint/2010/main" val="435425885"/>
              </p:ext>
            </p:extLst>
          </p:nvPr>
        </p:nvGraphicFramePr>
        <p:xfrm>
          <a:off x="-304450" y="1209041"/>
          <a:ext cx="8128000" cy="5418667"/>
        </p:xfrm>
        <a:graphic>
          <a:graphicData uri="http://schemas.openxmlformats.org/drawingml/2006/chart">
            <c:chart xmlns:c="http://schemas.openxmlformats.org/drawingml/2006/chart" xmlns:r="http://schemas.openxmlformats.org/officeDocument/2006/relationships" r:id="rId2"/>
          </a:graphicData>
        </a:graphic>
      </p:graphicFrame>
      <p:sp>
        <p:nvSpPr>
          <p:cNvPr id="5" name="四角形: 角を丸くする 4">
            <a:extLst>
              <a:ext uri="{FF2B5EF4-FFF2-40B4-BE49-F238E27FC236}">
                <a16:creationId xmlns:a16="http://schemas.microsoft.com/office/drawing/2014/main" id="{4E8D90C8-5C62-4471-A71A-0C589E697304}"/>
              </a:ext>
            </a:extLst>
          </p:cNvPr>
          <p:cNvSpPr/>
          <p:nvPr/>
        </p:nvSpPr>
        <p:spPr>
          <a:xfrm>
            <a:off x="7653972" y="2210530"/>
            <a:ext cx="3129280" cy="1706880"/>
          </a:xfrm>
          <a:prstGeom prst="roundRect">
            <a:avLst/>
          </a:prstGeom>
          <a:solidFill>
            <a:schemeClr val="accent1"/>
          </a:solidFill>
          <a:ln w="225425" cap="flat" cmpd="sng" algn="ctr">
            <a:solidFill>
              <a:schemeClr val="accent1">
                <a:lumMod val="9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2400" b="1" i="0" u="none" strike="noStrike" kern="0" cap="none" spc="0" normalizeH="0" baseline="0" noProof="0" dirty="0">
                <a:ln>
                  <a:noFill/>
                </a:ln>
                <a:solidFill>
                  <a:schemeClr val="bg2">
                    <a:lumMod val="25000"/>
                  </a:schemeClr>
                </a:solidFill>
                <a:effectLst/>
                <a:uLnTx/>
                <a:uFillTx/>
                <a:latin typeface="Yu Gothic" panose="020F0502020204030204"/>
                <a:ea typeface="Yu Gothic" panose="020B0400000000000000" pitchFamily="50" charset="-128"/>
                <a:cs typeface="+mn-cs"/>
              </a:rPr>
              <a:t>約８割が</a:t>
            </a:r>
            <a:endParaRPr kumimoji="1" lang="en-US" altLang="ja-JP" sz="2400" b="1" i="0" u="none" strike="noStrike" kern="0" cap="none" spc="0" normalizeH="0" baseline="0" noProof="0" dirty="0">
              <a:ln>
                <a:noFill/>
              </a:ln>
              <a:solidFill>
                <a:schemeClr val="bg2">
                  <a:lumMod val="25000"/>
                </a:schemeClr>
              </a:solidFill>
              <a:effectLst/>
              <a:uLnTx/>
              <a:uFillTx/>
              <a:latin typeface="Yu Gothic" panose="020F0502020204030204"/>
              <a:ea typeface="Yu Gothic" panose="020B0400000000000000"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2400" b="1" i="0" u="none" strike="noStrike" kern="0" cap="none" spc="0" normalizeH="0" baseline="0" noProof="0" dirty="0">
                <a:ln>
                  <a:noFill/>
                </a:ln>
                <a:solidFill>
                  <a:schemeClr val="bg2">
                    <a:lumMod val="25000"/>
                  </a:schemeClr>
                </a:solidFill>
                <a:effectLst/>
                <a:uLnTx/>
                <a:uFillTx/>
                <a:latin typeface="Yu Gothic" panose="020F0502020204030204"/>
                <a:ea typeface="Yu Gothic" panose="020B0400000000000000" pitchFamily="50" charset="-128"/>
                <a:cs typeface="+mn-cs"/>
              </a:rPr>
              <a:t>贈り物をしている</a:t>
            </a:r>
          </a:p>
        </p:txBody>
      </p:sp>
      <p:sp>
        <p:nvSpPr>
          <p:cNvPr id="7" name="矢印: 下カーブ 6">
            <a:extLst>
              <a:ext uri="{FF2B5EF4-FFF2-40B4-BE49-F238E27FC236}">
                <a16:creationId xmlns:a16="http://schemas.microsoft.com/office/drawing/2014/main" id="{C5B512E3-86D2-40DE-AA4D-3C4EBC9A42F1}"/>
              </a:ext>
            </a:extLst>
          </p:cNvPr>
          <p:cNvSpPr/>
          <p:nvPr/>
        </p:nvSpPr>
        <p:spPr>
          <a:xfrm rot="19830936">
            <a:off x="5586075" y="3070011"/>
            <a:ext cx="2036092" cy="627843"/>
          </a:xfrm>
          <a:prstGeom prst="curvedDownArrow">
            <a:avLst>
              <a:gd name="adj1" fmla="val 23721"/>
              <a:gd name="adj2" fmla="val 60060"/>
              <a:gd name="adj3" fmla="val 25000"/>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11" name="コンテンツ プレースホルダー 2">
            <a:extLst>
              <a:ext uri="{FF2B5EF4-FFF2-40B4-BE49-F238E27FC236}">
                <a16:creationId xmlns:a16="http://schemas.microsoft.com/office/drawing/2014/main" id="{DCF00270-B260-477B-8A47-A6CE05ED3A99}"/>
              </a:ext>
            </a:extLst>
          </p:cNvPr>
          <p:cNvSpPr txBox="1">
            <a:spLocks/>
          </p:cNvSpPr>
          <p:nvPr/>
        </p:nvSpPr>
        <p:spPr>
          <a:xfrm>
            <a:off x="1310640" y="391161"/>
            <a:ext cx="8141652" cy="706120"/>
          </a:xfrm>
          <a:prstGeom prst="rect">
            <a:avLst/>
          </a:prstGeom>
        </p:spPr>
        <p:txBody>
          <a:bodyPr vert="horz" lIns="91440" tIns="45720" rIns="91440" bIns="45720" rtlCol="0" anchor="ctr">
            <a:normAutofit fontScale="92500" lnSpcReduction="10000"/>
          </a:bodyPr>
          <a:lst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400" kern="1200" cap="none">
                <a:solidFill>
                  <a:schemeClr val="bg2">
                    <a:lumMod val="75000"/>
                  </a:schemeClr>
                </a:solidFill>
                <a:effectLst/>
                <a:latin typeface="+mn-lt"/>
                <a:ea typeface="+mn-ea"/>
                <a:cs typeface="+mn-cs"/>
              </a:defRPr>
            </a:lvl9pPr>
          </a:lstStyle>
          <a:p>
            <a:pPr marL="0" indent="0">
              <a:buFont typeface="Wingdings 3" panose="05040102010807070707" pitchFamily="18" charset="2"/>
              <a:buNone/>
            </a:pPr>
            <a:r>
              <a:rPr lang="ja-JP" altLang="en-US" sz="4400" b="1">
                <a:solidFill>
                  <a:schemeClr val="bg2">
                    <a:lumMod val="25000"/>
                  </a:schemeClr>
                </a:solidFill>
              </a:rPr>
              <a:t>現状分析</a:t>
            </a:r>
            <a:endParaRPr lang="ja-JP" altLang="en-US" sz="4400" b="1" dirty="0">
              <a:solidFill>
                <a:schemeClr val="bg2">
                  <a:lumMod val="25000"/>
                </a:schemeClr>
              </a:solidFill>
            </a:endParaRPr>
          </a:p>
        </p:txBody>
      </p:sp>
      <p:pic>
        <p:nvPicPr>
          <p:cNvPr id="12" name="グラフィックス 11" descr="棒グラフ">
            <a:extLst>
              <a:ext uri="{FF2B5EF4-FFF2-40B4-BE49-F238E27FC236}">
                <a16:creationId xmlns:a16="http://schemas.microsoft.com/office/drawing/2014/main" id="{09F46D4D-ADF8-4827-92B6-6B34FC6C259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96240" y="287021"/>
            <a:ext cx="914400" cy="914400"/>
          </a:xfrm>
          <a:prstGeom prst="rect">
            <a:avLst/>
          </a:prstGeom>
        </p:spPr>
      </p:pic>
    </p:spTree>
    <p:extLst>
      <p:ext uri="{BB962C8B-B14F-4D97-AF65-F5344CB8AC3E}">
        <p14:creationId xmlns:p14="http://schemas.microsoft.com/office/powerpoint/2010/main" val="22920508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グラフ 3">
            <a:extLst>
              <a:ext uri="{FF2B5EF4-FFF2-40B4-BE49-F238E27FC236}">
                <a16:creationId xmlns:a16="http://schemas.microsoft.com/office/drawing/2014/main" id="{11332C92-A9E1-46F7-90B9-5976D147CC37}"/>
              </a:ext>
            </a:extLst>
          </p:cNvPr>
          <p:cNvGraphicFramePr/>
          <p:nvPr>
            <p:extLst>
              <p:ext uri="{D42A27DB-BD31-4B8C-83A1-F6EECF244321}">
                <p14:modId xmlns:p14="http://schemas.microsoft.com/office/powerpoint/2010/main" val="765486341"/>
              </p:ext>
            </p:extLst>
          </p:nvPr>
        </p:nvGraphicFramePr>
        <p:xfrm>
          <a:off x="1124585" y="1041457"/>
          <a:ext cx="8368145" cy="4309533"/>
        </p:xfrm>
        <a:graphic>
          <a:graphicData uri="http://schemas.openxmlformats.org/drawingml/2006/chart">
            <c:chart xmlns:c="http://schemas.openxmlformats.org/drawingml/2006/chart" xmlns:r="http://schemas.openxmlformats.org/officeDocument/2006/relationships" r:id="rId2"/>
          </a:graphicData>
        </a:graphic>
      </p:graphicFrame>
      <p:sp>
        <p:nvSpPr>
          <p:cNvPr id="5" name="テキスト ボックス 4">
            <a:extLst>
              <a:ext uri="{FF2B5EF4-FFF2-40B4-BE49-F238E27FC236}">
                <a16:creationId xmlns:a16="http://schemas.microsoft.com/office/drawing/2014/main" id="{72497868-08D7-4149-B615-E0D77F08F818}"/>
              </a:ext>
            </a:extLst>
          </p:cNvPr>
          <p:cNvSpPr txBox="1"/>
          <p:nvPr/>
        </p:nvSpPr>
        <p:spPr>
          <a:xfrm>
            <a:off x="1223513" y="5476012"/>
            <a:ext cx="7183377" cy="830997"/>
          </a:xfrm>
          <a:prstGeom prst="rect">
            <a:avLst/>
          </a:prstGeom>
          <a:noFill/>
        </p:spPr>
        <p:txBody>
          <a:bodyPr wrap="none" rtlCol="0">
            <a:spAutoFit/>
          </a:bodyPr>
          <a:lstStyle/>
          <a:p>
            <a:pPr defTabSz="914400"/>
            <a:r>
              <a:rPr kumimoji="1" lang="ja-JP" altLang="en-US" sz="1600" dirty="0">
                <a:solidFill>
                  <a:prstClr val="black"/>
                </a:solidFill>
                <a:latin typeface="Yu Gothic" panose="020F0502020204030204"/>
                <a:ea typeface="Yu Gothic" panose="020B0400000000000000" pitchFamily="50" charset="-128"/>
              </a:rPr>
              <a:t>贈った機会は「</a:t>
            </a:r>
            <a:r>
              <a:rPr kumimoji="1" lang="ja-JP" altLang="en-US" sz="1600" b="1" dirty="0">
                <a:solidFill>
                  <a:schemeClr val="bg2">
                    <a:lumMod val="25000"/>
                  </a:schemeClr>
                </a:solidFill>
                <a:latin typeface="Yu Gothic" panose="020F0502020204030204"/>
                <a:ea typeface="Yu Gothic" panose="020B0400000000000000" pitchFamily="50" charset="-128"/>
              </a:rPr>
              <a:t>誕生日</a:t>
            </a:r>
            <a:r>
              <a:rPr kumimoji="1" lang="ja-JP" altLang="en-US" sz="1600" dirty="0">
                <a:solidFill>
                  <a:prstClr val="black"/>
                </a:solidFill>
                <a:latin typeface="Yu Gothic" panose="020F0502020204030204"/>
                <a:ea typeface="Yu Gothic" panose="020B0400000000000000" pitchFamily="50" charset="-128"/>
              </a:rPr>
              <a:t>」が</a:t>
            </a:r>
            <a:r>
              <a:rPr kumimoji="1" lang="en-US" altLang="ja-JP" sz="1600" b="1" u="sng" dirty="0">
                <a:solidFill>
                  <a:schemeClr val="bg2">
                    <a:lumMod val="25000"/>
                  </a:schemeClr>
                </a:solidFill>
                <a:latin typeface="Yu Gothic" panose="020F0502020204030204"/>
                <a:ea typeface="Yu Gothic" panose="020B0400000000000000" pitchFamily="50" charset="-128"/>
              </a:rPr>
              <a:t>5</a:t>
            </a:r>
            <a:r>
              <a:rPr kumimoji="1" lang="ja-JP" altLang="en-US" sz="1600" b="1" u="sng" dirty="0">
                <a:solidFill>
                  <a:schemeClr val="bg2">
                    <a:lumMod val="25000"/>
                  </a:schemeClr>
                </a:solidFill>
                <a:latin typeface="Yu Gothic" panose="020F0502020204030204"/>
                <a:ea typeface="Yu Gothic" panose="020B0400000000000000" pitchFamily="50" charset="-128"/>
              </a:rPr>
              <a:t>割強</a:t>
            </a:r>
            <a:endParaRPr kumimoji="1" lang="en-US" altLang="ja-JP" sz="1600" b="1" u="sng" dirty="0">
              <a:solidFill>
                <a:schemeClr val="bg2">
                  <a:lumMod val="25000"/>
                </a:schemeClr>
              </a:solidFill>
              <a:latin typeface="Yu Gothic" panose="020F0502020204030204"/>
              <a:ea typeface="Yu Gothic" panose="020B0400000000000000" pitchFamily="50" charset="-128"/>
            </a:endParaRPr>
          </a:p>
          <a:p>
            <a:pPr defTabSz="914400"/>
            <a:r>
              <a:rPr kumimoji="1" lang="ja-JP" altLang="en-US" sz="1600" dirty="0">
                <a:solidFill>
                  <a:prstClr val="black"/>
                </a:solidFill>
                <a:latin typeface="Yu Gothic" panose="020F0502020204030204"/>
                <a:ea typeface="Yu Gothic" panose="020B0400000000000000" pitchFamily="50" charset="-128"/>
              </a:rPr>
              <a:t>「お中元・お歳暮」「母の日」「手土産・ご挨拶」「クリスマス」</a:t>
            </a:r>
            <a:endParaRPr kumimoji="1" lang="en-US" altLang="ja-JP" sz="1600" dirty="0">
              <a:solidFill>
                <a:prstClr val="black"/>
              </a:solidFill>
              <a:latin typeface="Yu Gothic" panose="020F0502020204030204"/>
              <a:ea typeface="Yu Gothic" panose="020B0400000000000000" pitchFamily="50" charset="-128"/>
            </a:endParaRPr>
          </a:p>
          <a:p>
            <a:pPr defTabSz="914400"/>
            <a:r>
              <a:rPr kumimoji="1" lang="ja-JP" altLang="en-US" sz="1600" dirty="0">
                <a:solidFill>
                  <a:prstClr val="black"/>
                </a:solidFill>
                <a:latin typeface="Yu Gothic" panose="020F0502020204030204"/>
                <a:ea typeface="Yu Gothic" panose="020B0400000000000000" pitchFamily="50" charset="-128"/>
              </a:rPr>
              <a:t>「バレンタインデー」「父の日」「ちょっとしたお礼・お返し」が各</a:t>
            </a:r>
            <a:r>
              <a:rPr kumimoji="1" lang="en-US" altLang="ja-JP" sz="1600" dirty="0">
                <a:solidFill>
                  <a:prstClr val="black"/>
                </a:solidFill>
                <a:latin typeface="Yu Gothic" panose="020F0502020204030204"/>
                <a:ea typeface="Yu Gothic" panose="020B0400000000000000" pitchFamily="50" charset="-128"/>
              </a:rPr>
              <a:t>2</a:t>
            </a:r>
            <a:r>
              <a:rPr kumimoji="1" lang="ja-JP" altLang="en-US" sz="1600" dirty="0">
                <a:solidFill>
                  <a:prstClr val="black"/>
                </a:solidFill>
                <a:latin typeface="Yu Gothic" panose="020F0502020204030204"/>
                <a:ea typeface="Yu Gothic" panose="020B0400000000000000" pitchFamily="50" charset="-128"/>
              </a:rPr>
              <a:t>～</a:t>
            </a:r>
            <a:r>
              <a:rPr kumimoji="1" lang="en-US" altLang="ja-JP" sz="1600" dirty="0">
                <a:solidFill>
                  <a:prstClr val="black"/>
                </a:solidFill>
                <a:latin typeface="Yu Gothic" panose="020F0502020204030204"/>
                <a:ea typeface="Yu Gothic" panose="020B0400000000000000" pitchFamily="50" charset="-128"/>
              </a:rPr>
              <a:t>3</a:t>
            </a:r>
            <a:r>
              <a:rPr kumimoji="1" lang="ja-JP" altLang="en-US" sz="1600" dirty="0">
                <a:solidFill>
                  <a:prstClr val="black"/>
                </a:solidFill>
                <a:latin typeface="Yu Gothic" panose="020F0502020204030204"/>
                <a:ea typeface="Yu Gothic" panose="020B0400000000000000" pitchFamily="50" charset="-128"/>
              </a:rPr>
              <a:t>割</a:t>
            </a:r>
          </a:p>
        </p:txBody>
      </p:sp>
      <p:sp>
        <p:nvSpPr>
          <p:cNvPr id="6" name="正方形/長方形 5">
            <a:extLst>
              <a:ext uri="{FF2B5EF4-FFF2-40B4-BE49-F238E27FC236}">
                <a16:creationId xmlns:a16="http://schemas.microsoft.com/office/drawing/2014/main" id="{CBBB51BB-3D1C-4A9E-9481-638EDB6709DF}"/>
              </a:ext>
            </a:extLst>
          </p:cNvPr>
          <p:cNvSpPr/>
          <p:nvPr/>
        </p:nvSpPr>
        <p:spPr>
          <a:xfrm>
            <a:off x="4981303" y="6307009"/>
            <a:ext cx="7183377" cy="523220"/>
          </a:xfrm>
          <a:prstGeom prst="rect">
            <a:avLst/>
          </a:prstGeom>
        </p:spPr>
        <p:txBody>
          <a:bodyPr wrap="square">
            <a:spAutoFit/>
          </a:bodyPr>
          <a:lstStyle/>
          <a:p>
            <a:pPr lvl="0" defTabSz="914400"/>
            <a:r>
              <a:rPr kumimoji="1" lang="ja-JP" altLang="en-US" sz="1400" dirty="0">
                <a:latin typeface="Yu Gothic" panose="020F0502020204030204"/>
                <a:ea typeface="Yu Gothic" panose="020B0400000000000000" pitchFamily="50" charset="-128"/>
              </a:rPr>
              <a:t>マイボイスコム株式会社による</a:t>
            </a:r>
            <a:r>
              <a:rPr kumimoji="1" lang="en-US" altLang="ja-JP" sz="1400" dirty="0">
                <a:latin typeface="Yu Gothic" panose="020F0502020204030204"/>
                <a:ea typeface="Yu Gothic" panose="020B0400000000000000" pitchFamily="50" charset="-128"/>
              </a:rPr>
              <a:t>11431</a:t>
            </a:r>
            <a:r>
              <a:rPr kumimoji="1" lang="ja-JP" altLang="en-US" sz="1400" dirty="0">
                <a:latin typeface="Yu Gothic" panose="020F0502020204030204"/>
                <a:ea typeface="Yu Gothic" panose="020B0400000000000000" pitchFamily="50" charset="-128"/>
              </a:rPr>
              <a:t>名にインターネット調査を行った結果　</a:t>
            </a:r>
            <a:r>
              <a:rPr kumimoji="1" lang="en-US" altLang="ja-JP" sz="1400" dirty="0">
                <a:latin typeface="Yu Gothic" panose="020F0502020204030204"/>
                <a:ea typeface="Yu Gothic" panose="020B0400000000000000" pitchFamily="50" charset="-128"/>
              </a:rPr>
              <a:t>2016</a:t>
            </a:r>
            <a:r>
              <a:rPr kumimoji="1" lang="ja-JP" altLang="en-US" sz="1400" dirty="0">
                <a:latin typeface="Yu Gothic" panose="020F0502020204030204"/>
                <a:ea typeface="Yu Gothic" panose="020B0400000000000000" pitchFamily="50" charset="-128"/>
              </a:rPr>
              <a:t>年</a:t>
            </a:r>
            <a:endParaRPr kumimoji="1" lang="en-US" altLang="ja-JP" sz="1400" dirty="0">
              <a:latin typeface="Yu Gothic" panose="020F0502020204030204"/>
              <a:ea typeface="Yu Gothic" panose="020B0400000000000000" pitchFamily="50" charset="-128"/>
            </a:endParaRPr>
          </a:p>
          <a:p>
            <a:pPr lvl="0" defTabSz="914400"/>
            <a:r>
              <a:rPr kumimoji="1" lang="ja-JP" altLang="en-US" sz="1400" dirty="0">
                <a:latin typeface="Yu Gothic" panose="020F0502020204030204"/>
                <a:ea typeface="Yu Gothic" panose="020B0400000000000000" pitchFamily="50" charset="-128"/>
              </a:rPr>
              <a:t>（</a:t>
            </a:r>
            <a:r>
              <a:rPr kumimoji="1" lang="en-US" altLang="ja-JP" sz="1400" dirty="0">
                <a:latin typeface="Yu Gothic" panose="020F0502020204030204"/>
                <a:ea typeface="Yu Gothic" panose="020B0400000000000000" pitchFamily="50" charset="-128"/>
              </a:rPr>
              <a:t>https://www.myvoice.co.jp/biz/surveys/21316/index.html</a:t>
            </a:r>
            <a:r>
              <a:rPr kumimoji="1" lang="ja-JP" altLang="en-US" sz="1400" dirty="0">
                <a:latin typeface="Yu Gothic" panose="020F0502020204030204"/>
                <a:ea typeface="Yu Gothic" panose="020B0400000000000000" pitchFamily="50" charset="-128"/>
              </a:rPr>
              <a:t>）</a:t>
            </a:r>
            <a:endParaRPr kumimoji="1" lang="en-US" altLang="ja-JP" sz="1400" dirty="0">
              <a:latin typeface="Yu Gothic" panose="020F0502020204030204"/>
              <a:ea typeface="Yu Gothic" panose="020B0400000000000000" pitchFamily="50" charset="-128"/>
            </a:endParaRPr>
          </a:p>
        </p:txBody>
      </p:sp>
      <p:sp>
        <p:nvSpPr>
          <p:cNvPr id="8" name="コンテンツ プレースホルダー 2">
            <a:extLst>
              <a:ext uri="{FF2B5EF4-FFF2-40B4-BE49-F238E27FC236}">
                <a16:creationId xmlns:a16="http://schemas.microsoft.com/office/drawing/2014/main" id="{7EB76645-4A74-41A2-BAED-F42989FB61DA}"/>
              </a:ext>
            </a:extLst>
          </p:cNvPr>
          <p:cNvSpPr>
            <a:spLocks noGrp="1"/>
          </p:cNvSpPr>
          <p:nvPr>
            <p:ph idx="1"/>
          </p:nvPr>
        </p:nvSpPr>
        <p:spPr>
          <a:xfrm>
            <a:off x="1310640" y="391161"/>
            <a:ext cx="8141652" cy="706120"/>
          </a:xfrm>
        </p:spPr>
        <p:txBody>
          <a:bodyPr>
            <a:normAutofit fontScale="92500" lnSpcReduction="10000"/>
          </a:bodyPr>
          <a:lstStyle/>
          <a:p>
            <a:pPr marL="0" indent="0">
              <a:buNone/>
            </a:pPr>
            <a:r>
              <a:rPr kumimoji="1" lang="ja-JP" altLang="en-US" sz="4400" b="1" dirty="0">
                <a:solidFill>
                  <a:schemeClr val="bg2">
                    <a:lumMod val="25000"/>
                  </a:schemeClr>
                </a:solidFill>
              </a:rPr>
              <a:t>現状分析</a:t>
            </a:r>
          </a:p>
        </p:txBody>
      </p:sp>
      <p:pic>
        <p:nvPicPr>
          <p:cNvPr id="9" name="グラフィックス 8" descr="棒グラフ">
            <a:extLst>
              <a:ext uri="{FF2B5EF4-FFF2-40B4-BE49-F238E27FC236}">
                <a16:creationId xmlns:a16="http://schemas.microsoft.com/office/drawing/2014/main" id="{3F1CDAE8-F676-43E2-B93E-EE38E5F79AE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96240" y="287021"/>
            <a:ext cx="914400" cy="914400"/>
          </a:xfrm>
          <a:prstGeom prst="rect">
            <a:avLst/>
          </a:prstGeom>
        </p:spPr>
      </p:pic>
    </p:spTree>
    <p:extLst>
      <p:ext uri="{BB962C8B-B14F-4D97-AF65-F5344CB8AC3E}">
        <p14:creationId xmlns:p14="http://schemas.microsoft.com/office/powerpoint/2010/main" val="29121671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グループ化 17">
            <a:extLst>
              <a:ext uri="{FF2B5EF4-FFF2-40B4-BE49-F238E27FC236}">
                <a16:creationId xmlns:a16="http://schemas.microsoft.com/office/drawing/2014/main" id="{1140F798-1CBC-4AD5-8F14-93619BA896CA}"/>
              </a:ext>
            </a:extLst>
          </p:cNvPr>
          <p:cNvGrpSpPr/>
          <p:nvPr/>
        </p:nvGrpSpPr>
        <p:grpSpPr>
          <a:xfrm>
            <a:off x="4713562" y="1320801"/>
            <a:ext cx="3072664" cy="5312228"/>
            <a:chOff x="1259851" y="2213429"/>
            <a:chExt cx="3855697" cy="6858000"/>
          </a:xfrm>
        </p:grpSpPr>
        <p:pic>
          <p:nvPicPr>
            <p:cNvPr id="5" name="図 4">
              <a:extLst>
                <a:ext uri="{FF2B5EF4-FFF2-40B4-BE49-F238E27FC236}">
                  <a16:creationId xmlns:a16="http://schemas.microsoft.com/office/drawing/2014/main" id="{CF501E7D-0B7E-4375-9557-B4FDA80A64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9851" y="2213429"/>
              <a:ext cx="3855697" cy="6858000"/>
            </a:xfrm>
            <a:prstGeom prst="rect">
              <a:avLst/>
            </a:prstGeom>
          </p:spPr>
        </p:pic>
        <p:sp>
          <p:nvSpPr>
            <p:cNvPr id="9" name="正方形/長方形 8">
              <a:extLst>
                <a:ext uri="{FF2B5EF4-FFF2-40B4-BE49-F238E27FC236}">
                  <a16:creationId xmlns:a16="http://schemas.microsoft.com/office/drawing/2014/main" id="{454FF489-BD3B-438F-B2D0-080D182FFD1F}"/>
                </a:ext>
              </a:extLst>
            </p:cNvPr>
            <p:cNvSpPr/>
            <p:nvPr/>
          </p:nvSpPr>
          <p:spPr>
            <a:xfrm>
              <a:off x="1422400" y="5101771"/>
              <a:ext cx="384629" cy="137886"/>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F0B4926B-E32E-4D22-AE8D-1A10F876CB08}"/>
                </a:ext>
              </a:extLst>
            </p:cNvPr>
            <p:cNvSpPr/>
            <p:nvPr/>
          </p:nvSpPr>
          <p:spPr>
            <a:xfrm>
              <a:off x="1879600" y="5232400"/>
              <a:ext cx="384629" cy="137886"/>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27088D3B-6DF8-4D19-821B-4BE21F4BB77B}"/>
                </a:ext>
              </a:extLst>
            </p:cNvPr>
            <p:cNvSpPr/>
            <p:nvPr/>
          </p:nvSpPr>
          <p:spPr>
            <a:xfrm>
              <a:off x="2803070" y="7728857"/>
              <a:ext cx="384629" cy="137886"/>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a:extLst>
                <a:ext uri="{FF2B5EF4-FFF2-40B4-BE49-F238E27FC236}">
                  <a16:creationId xmlns:a16="http://schemas.microsoft.com/office/drawing/2014/main" id="{5281E90A-703C-4D83-A5D5-FF19A5EA9DB2}"/>
                </a:ext>
              </a:extLst>
            </p:cNvPr>
            <p:cNvSpPr/>
            <p:nvPr/>
          </p:nvSpPr>
          <p:spPr>
            <a:xfrm>
              <a:off x="3187699" y="7866743"/>
              <a:ext cx="384629" cy="137886"/>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EA180D4A-4213-4A6A-B7D1-60C1203F806D}"/>
                </a:ext>
              </a:extLst>
            </p:cNvPr>
            <p:cNvSpPr/>
            <p:nvPr/>
          </p:nvSpPr>
          <p:spPr>
            <a:xfrm>
              <a:off x="3897085" y="7866743"/>
              <a:ext cx="384629" cy="137886"/>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349447C2-CCE1-49B5-B26F-DFD455BCC7AA}"/>
                </a:ext>
              </a:extLst>
            </p:cNvPr>
            <p:cNvSpPr/>
            <p:nvPr/>
          </p:nvSpPr>
          <p:spPr>
            <a:xfrm>
              <a:off x="4689757" y="7797800"/>
              <a:ext cx="384629" cy="137886"/>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50FFF1E3-7AD9-4859-857F-900C25762C15}"/>
                </a:ext>
              </a:extLst>
            </p:cNvPr>
            <p:cNvSpPr/>
            <p:nvPr/>
          </p:nvSpPr>
          <p:spPr>
            <a:xfrm>
              <a:off x="1529159" y="3106057"/>
              <a:ext cx="277870" cy="76452"/>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2159F50E-5360-4DA8-921D-E1D2DD2A900F}"/>
                </a:ext>
              </a:extLst>
            </p:cNvPr>
            <p:cNvSpPr/>
            <p:nvPr/>
          </p:nvSpPr>
          <p:spPr>
            <a:xfrm>
              <a:off x="1843315" y="3144283"/>
              <a:ext cx="277870" cy="76452"/>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1" name="グループ化 20">
            <a:extLst>
              <a:ext uri="{FF2B5EF4-FFF2-40B4-BE49-F238E27FC236}">
                <a16:creationId xmlns:a16="http://schemas.microsoft.com/office/drawing/2014/main" id="{C12EE4E7-F4B6-4C5B-93DD-1C4F661CA6A1}"/>
              </a:ext>
            </a:extLst>
          </p:cNvPr>
          <p:cNvGrpSpPr/>
          <p:nvPr/>
        </p:nvGrpSpPr>
        <p:grpSpPr>
          <a:xfrm>
            <a:off x="870070" y="1320801"/>
            <a:ext cx="3136730" cy="5312228"/>
            <a:chOff x="6700894" y="-87086"/>
            <a:chExt cx="3855697" cy="6858000"/>
          </a:xfrm>
        </p:grpSpPr>
        <p:pic>
          <p:nvPicPr>
            <p:cNvPr id="8" name="図 7" descr="スクリーンショット が含まれている画像&#10;&#10;非常に高い精度で生成された説明">
              <a:extLst>
                <a:ext uri="{FF2B5EF4-FFF2-40B4-BE49-F238E27FC236}">
                  <a16:creationId xmlns:a16="http://schemas.microsoft.com/office/drawing/2014/main" id="{28D354FB-392A-4BC5-B05E-B8DBF8B23D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00894" y="-87086"/>
              <a:ext cx="3855697" cy="6858000"/>
            </a:xfrm>
            <a:prstGeom prst="rect">
              <a:avLst/>
            </a:prstGeom>
          </p:spPr>
        </p:pic>
        <p:sp>
          <p:nvSpPr>
            <p:cNvPr id="19" name="正方形/長方形 18">
              <a:extLst>
                <a:ext uri="{FF2B5EF4-FFF2-40B4-BE49-F238E27FC236}">
                  <a16:creationId xmlns:a16="http://schemas.microsoft.com/office/drawing/2014/main" id="{7799807B-A871-4991-A014-164B3C85C06C}"/>
                </a:ext>
              </a:extLst>
            </p:cNvPr>
            <p:cNvSpPr/>
            <p:nvPr/>
          </p:nvSpPr>
          <p:spPr>
            <a:xfrm flipV="1">
              <a:off x="8089615" y="5413829"/>
              <a:ext cx="452042" cy="145143"/>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a:extLst>
                <a:ext uri="{FF2B5EF4-FFF2-40B4-BE49-F238E27FC236}">
                  <a16:creationId xmlns:a16="http://schemas.microsoft.com/office/drawing/2014/main" id="{4F242808-6EC3-4BE0-9B2B-7C58D7A5B37B}"/>
                </a:ext>
              </a:extLst>
            </p:cNvPr>
            <p:cNvSpPr/>
            <p:nvPr/>
          </p:nvSpPr>
          <p:spPr>
            <a:xfrm flipV="1">
              <a:off x="8866130" y="5551715"/>
              <a:ext cx="393984" cy="145144"/>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4" name="図 3">
            <a:extLst>
              <a:ext uri="{FF2B5EF4-FFF2-40B4-BE49-F238E27FC236}">
                <a16:creationId xmlns:a16="http://schemas.microsoft.com/office/drawing/2014/main" id="{82E2C9DE-612B-4CC9-A38A-C4EBBE91D0D6}"/>
              </a:ext>
            </a:extLst>
          </p:cNvPr>
          <p:cNvPicPr>
            <a:picLocks noChangeAspect="1"/>
          </p:cNvPicPr>
          <p:nvPr/>
        </p:nvPicPr>
        <p:blipFill rotWithShape="1">
          <a:blip r:embed="rId4">
            <a:extLst>
              <a:ext uri="{28A0092B-C50C-407E-A947-70E740481C1C}">
                <a14:useLocalDpi xmlns:a14="http://schemas.microsoft.com/office/drawing/2010/main" val="0"/>
              </a:ext>
            </a:extLst>
          </a:blip>
          <a:srcRect l="1650" t="6045" r="-1650" b="9913"/>
          <a:stretch/>
        </p:blipFill>
        <p:spPr>
          <a:xfrm>
            <a:off x="8485788" y="1097280"/>
            <a:ext cx="3041714" cy="5535749"/>
          </a:xfrm>
          <a:prstGeom prst="rect">
            <a:avLst/>
          </a:prstGeom>
        </p:spPr>
      </p:pic>
      <p:sp>
        <p:nvSpPr>
          <p:cNvPr id="7" name="円: 塗りつぶしなし 6">
            <a:extLst>
              <a:ext uri="{FF2B5EF4-FFF2-40B4-BE49-F238E27FC236}">
                <a16:creationId xmlns:a16="http://schemas.microsoft.com/office/drawing/2014/main" id="{CB9F733C-BB2F-481E-BFA7-E7A94243BF9F}"/>
              </a:ext>
            </a:extLst>
          </p:cNvPr>
          <p:cNvSpPr/>
          <p:nvPr/>
        </p:nvSpPr>
        <p:spPr>
          <a:xfrm>
            <a:off x="10373832" y="2618120"/>
            <a:ext cx="1136720" cy="1151469"/>
          </a:xfrm>
          <a:prstGeom prst="donut">
            <a:avLst>
              <a:gd name="adj" fmla="val 5678"/>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pic>
        <p:nvPicPr>
          <p:cNvPr id="16" name="図 15">
            <a:extLst>
              <a:ext uri="{FF2B5EF4-FFF2-40B4-BE49-F238E27FC236}">
                <a16:creationId xmlns:a16="http://schemas.microsoft.com/office/drawing/2014/main" id="{4D265EF6-3CEB-47D7-8358-3CE9A27E650D}"/>
              </a:ext>
            </a:extLst>
          </p:cNvPr>
          <p:cNvPicPr>
            <a:picLocks noChangeAspect="1"/>
          </p:cNvPicPr>
          <p:nvPr/>
        </p:nvPicPr>
        <p:blipFill>
          <a:blip r:embed="rId5"/>
          <a:stretch>
            <a:fillRect/>
          </a:stretch>
        </p:blipFill>
        <p:spPr>
          <a:xfrm>
            <a:off x="10454640" y="4630530"/>
            <a:ext cx="1152244" cy="1170533"/>
          </a:xfrm>
          <a:prstGeom prst="rect">
            <a:avLst/>
          </a:prstGeom>
        </p:spPr>
      </p:pic>
      <p:pic>
        <p:nvPicPr>
          <p:cNvPr id="24" name="図 23">
            <a:extLst>
              <a:ext uri="{FF2B5EF4-FFF2-40B4-BE49-F238E27FC236}">
                <a16:creationId xmlns:a16="http://schemas.microsoft.com/office/drawing/2014/main" id="{A1C70BA4-40D6-4B09-9B11-158B5D5EAC9B}"/>
              </a:ext>
            </a:extLst>
          </p:cNvPr>
          <p:cNvPicPr>
            <a:picLocks noChangeAspect="1"/>
          </p:cNvPicPr>
          <p:nvPr/>
        </p:nvPicPr>
        <p:blipFill>
          <a:blip r:embed="rId5"/>
          <a:stretch>
            <a:fillRect/>
          </a:stretch>
        </p:blipFill>
        <p:spPr>
          <a:xfrm>
            <a:off x="8374315" y="4590317"/>
            <a:ext cx="1152244" cy="1170533"/>
          </a:xfrm>
          <a:prstGeom prst="rect">
            <a:avLst/>
          </a:prstGeom>
        </p:spPr>
      </p:pic>
      <p:pic>
        <p:nvPicPr>
          <p:cNvPr id="25" name="図 24">
            <a:extLst>
              <a:ext uri="{FF2B5EF4-FFF2-40B4-BE49-F238E27FC236}">
                <a16:creationId xmlns:a16="http://schemas.microsoft.com/office/drawing/2014/main" id="{6730FB00-DD7E-4355-9FC7-7E79B902AAD6}"/>
              </a:ext>
            </a:extLst>
          </p:cNvPr>
          <p:cNvPicPr>
            <a:picLocks noChangeAspect="1"/>
          </p:cNvPicPr>
          <p:nvPr/>
        </p:nvPicPr>
        <p:blipFill>
          <a:blip r:embed="rId5"/>
          <a:stretch>
            <a:fillRect/>
          </a:stretch>
        </p:blipFill>
        <p:spPr>
          <a:xfrm>
            <a:off x="9326457" y="3569548"/>
            <a:ext cx="1152244" cy="1170533"/>
          </a:xfrm>
          <a:prstGeom prst="rect">
            <a:avLst/>
          </a:prstGeom>
        </p:spPr>
      </p:pic>
      <p:pic>
        <p:nvPicPr>
          <p:cNvPr id="26" name="図 25">
            <a:extLst>
              <a:ext uri="{FF2B5EF4-FFF2-40B4-BE49-F238E27FC236}">
                <a16:creationId xmlns:a16="http://schemas.microsoft.com/office/drawing/2014/main" id="{D3B5B534-AF57-43E1-BBBC-DDE2ED5C5A9B}"/>
              </a:ext>
            </a:extLst>
          </p:cNvPr>
          <p:cNvPicPr>
            <a:picLocks noChangeAspect="1"/>
          </p:cNvPicPr>
          <p:nvPr/>
        </p:nvPicPr>
        <p:blipFill>
          <a:blip r:embed="rId5"/>
          <a:stretch>
            <a:fillRect/>
          </a:stretch>
        </p:blipFill>
        <p:spPr>
          <a:xfrm>
            <a:off x="9376332" y="5611086"/>
            <a:ext cx="1152244" cy="1170533"/>
          </a:xfrm>
          <a:prstGeom prst="rect">
            <a:avLst/>
          </a:prstGeom>
        </p:spPr>
      </p:pic>
      <p:sp>
        <p:nvSpPr>
          <p:cNvPr id="27" name="コンテンツ プレースホルダー 2">
            <a:extLst>
              <a:ext uri="{FF2B5EF4-FFF2-40B4-BE49-F238E27FC236}">
                <a16:creationId xmlns:a16="http://schemas.microsoft.com/office/drawing/2014/main" id="{B3F460B6-1690-4620-9428-7992498E8605}"/>
              </a:ext>
            </a:extLst>
          </p:cNvPr>
          <p:cNvSpPr txBox="1">
            <a:spLocks/>
          </p:cNvSpPr>
          <p:nvPr/>
        </p:nvSpPr>
        <p:spPr>
          <a:xfrm>
            <a:off x="1310640" y="391161"/>
            <a:ext cx="8141652" cy="706120"/>
          </a:xfrm>
          <a:prstGeom prst="rect">
            <a:avLst/>
          </a:prstGeom>
        </p:spPr>
        <p:txBody>
          <a:bodyPr>
            <a:normAutofit fontScale="92500" lnSpcReduction="10000"/>
          </a:bodyPr>
          <a:lst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400" kern="1200" cap="none">
                <a:solidFill>
                  <a:schemeClr val="bg2">
                    <a:lumMod val="75000"/>
                  </a:schemeClr>
                </a:solidFill>
                <a:effectLst/>
                <a:latin typeface="+mn-lt"/>
                <a:ea typeface="+mn-ea"/>
                <a:cs typeface="+mn-cs"/>
              </a:defRPr>
            </a:lvl9pPr>
          </a:lstStyle>
          <a:p>
            <a:pPr marL="0" indent="0">
              <a:buFont typeface="Wingdings 3" panose="05040102010807070707" pitchFamily="18" charset="2"/>
              <a:buNone/>
            </a:pPr>
            <a:r>
              <a:rPr lang="ja-JP" altLang="en-US" sz="4400" b="1">
                <a:solidFill>
                  <a:schemeClr val="bg2">
                    <a:lumMod val="25000"/>
                  </a:schemeClr>
                </a:solidFill>
              </a:rPr>
              <a:t>現状分析</a:t>
            </a:r>
            <a:endParaRPr lang="ja-JP" altLang="en-US" sz="4400" b="1" dirty="0">
              <a:solidFill>
                <a:schemeClr val="bg2">
                  <a:lumMod val="25000"/>
                </a:schemeClr>
              </a:solidFill>
            </a:endParaRPr>
          </a:p>
        </p:txBody>
      </p:sp>
      <p:pic>
        <p:nvPicPr>
          <p:cNvPr id="28" name="グラフィックス 27" descr="棒グラフ">
            <a:extLst>
              <a:ext uri="{FF2B5EF4-FFF2-40B4-BE49-F238E27FC236}">
                <a16:creationId xmlns:a16="http://schemas.microsoft.com/office/drawing/2014/main" id="{89B0D535-BA48-4D4F-82C7-3637422EA02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96240" y="287021"/>
            <a:ext cx="914400" cy="914400"/>
          </a:xfrm>
          <a:prstGeom prst="rect">
            <a:avLst/>
          </a:prstGeom>
        </p:spPr>
      </p:pic>
      <p:sp>
        <p:nvSpPr>
          <p:cNvPr id="2" name="テキスト ボックス 1">
            <a:extLst>
              <a:ext uri="{FF2B5EF4-FFF2-40B4-BE49-F238E27FC236}">
                <a16:creationId xmlns:a16="http://schemas.microsoft.com/office/drawing/2014/main" id="{836B34B8-D132-4AA2-9F30-868F0A9843F2}"/>
              </a:ext>
            </a:extLst>
          </p:cNvPr>
          <p:cNvSpPr txBox="1"/>
          <p:nvPr/>
        </p:nvSpPr>
        <p:spPr>
          <a:xfrm>
            <a:off x="2715936" y="6587346"/>
            <a:ext cx="8852103" cy="307777"/>
          </a:xfrm>
          <a:prstGeom prst="rect">
            <a:avLst/>
          </a:prstGeom>
          <a:noFill/>
        </p:spPr>
        <p:txBody>
          <a:bodyPr wrap="none" rtlCol="0">
            <a:spAutoFit/>
          </a:bodyPr>
          <a:lstStyle/>
          <a:p>
            <a:r>
              <a:rPr kumimoji="1" lang="en-US" altLang="ja-JP" sz="1400" dirty="0"/>
              <a:t>(2018/07/05)                                                      (2018/07/05)                                                       (2018/09/03)</a:t>
            </a:r>
            <a:endParaRPr kumimoji="1" lang="ja-JP" altLang="en-US" sz="1400" dirty="0"/>
          </a:p>
        </p:txBody>
      </p:sp>
    </p:spTree>
    <p:extLst>
      <p:ext uri="{BB962C8B-B14F-4D97-AF65-F5344CB8AC3E}">
        <p14:creationId xmlns:p14="http://schemas.microsoft.com/office/powerpoint/2010/main" val="20160123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p:cNvPicPr>
            <a:picLocks noChangeAspect="1"/>
          </p:cNvPicPr>
          <p:nvPr/>
        </p:nvPicPr>
        <p:blipFill>
          <a:blip r:embed="rId2"/>
          <a:stretch>
            <a:fillRect/>
          </a:stretch>
        </p:blipFill>
        <p:spPr>
          <a:xfrm>
            <a:off x="7191375" y="678527"/>
            <a:ext cx="4114800" cy="2743200"/>
          </a:xfrm>
          <a:prstGeom prst="rect">
            <a:avLst/>
          </a:prstGeom>
        </p:spPr>
      </p:pic>
      <p:sp>
        <p:nvSpPr>
          <p:cNvPr id="12" name="テキスト ボックス 11"/>
          <p:cNvSpPr txBox="1"/>
          <p:nvPr/>
        </p:nvSpPr>
        <p:spPr>
          <a:xfrm>
            <a:off x="400596" y="1850778"/>
            <a:ext cx="6414859" cy="3477875"/>
          </a:xfrm>
          <a:prstGeom prst="rect">
            <a:avLst/>
          </a:prstGeom>
          <a:noFill/>
        </p:spPr>
        <p:txBody>
          <a:bodyPr wrap="square" rtlCol="0">
            <a:spAutoFit/>
          </a:bodyPr>
          <a:lstStyle/>
          <a:p>
            <a:r>
              <a:rPr kumimoji="1" lang="ja-JP" altLang="en-US" sz="2000" dirty="0">
                <a:solidFill>
                  <a:schemeClr val="bg2">
                    <a:lumMod val="25000"/>
                  </a:schemeClr>
                </a:solidFill>
              </a:rPr>
              <a:t>インスタグラム</a:t>
            </a:r>
            <a:r>
              <a:rPr kumimoji="1" lang="en-US" altLang="ja-JP" sz="2000" dirty="0">
                <a:solidFill>
                  <a:schemeClr val="bg2">
                    <a:lumMod val="25000"/>
                  </a:schemeClr>
                </a:solidFill>
              </a:rPr>
              <a:t>【Instagram】</a:t>
            </a:r>
          </a:p>
          <a:p>
            <a:endParaRPr kumimoji="1" lang="en-US" altLang="ja-JP" sz="2000" dirty="0">
              <a:solidFill>
                <a:schemeClr val="bg2">
                  <a:lumMod val="25000"/>
                </a:schemeClr>
              </a:solidFill>
            </a:endParaRPr>
          </a:p>
          <a:p>
            <a:r>
              <a:rPr lang="en-US" altLang="ja-JP" sz="2000" dirty="0">
                <a:solidFill>
                  <a:schemeClr val="bg2">
                    <a:lumMod val="25000"/>
                  </a:schemeClr>
                </a:solidFill>
              </a:rPr>
              <a:t>iPhone</a:t>
            </a:r>
            <a:r>
              <a:rPr lang="ja-JP" altLang="en-US" sz="2000" dirty="0">
                <a:solidFill>
                  <a:schemeClr val="bg2">
                    <a:lumMod val="25000"/>
                  </a:schemeClr>
                </a:solidFill>
              </a:rPr>
              <a:t>または</a:t>
            </a:r>
            <a:r>
              <a:rPr lang="en-US" altLang="ja-JP" sz="2000" dirty="0">
                <a:solidFill>
                  <a:schemeClr val="bg2">
                    <a:lumMod val="25000"/>
                  </a:schemeClr>
                </a:solidFill>
              </a:rPr>
              <a:t>Android</a:t>
            </a:r>
            <a:r>
              <a:rPr lang="ja-JP" altLang="en-US" sz="2000" dirty="0">
                <a:solidFill>
                  <a:schemeClr val="bg2">
                    <a:lumMod val="25000"/>
                  </a:schemeClr>
                </a:solidFill>
              </a:rPr>
              <a:t>端末で画像や短時間動画を</a:t>
            </a:r>
            <a:endParaRPr lang="en-US" altLang="ja-JP" sz="2000" dirty="0">
              <a:solidFill>
                <a:schemeClr val="bg2">
                  <a:lumMod val="25000"/>
                </a:schemeClr>
              </a:solidFill>
            </a:endParaRPr>
          </a:p>
          <a:p>
            <a:r>
              <a:rPr lang="ja-JP" altLang="en-US" sz="2000" dirty="0">
                <a:solidFill>
                  <a:schemeClr val="bg2">
                    <a:lumMod val="25000"/>
                  </a:schemeClr>
                </a:solidFill>
              </a:rPr>
              <a:t>共有する、無料のスマートフォン・アプリおよび</a:t>
            </a:r>
            <a:endParaRPr lang="en-US" altLang="ja-JP" sz="2000" dirty="0">
              <a:solidFill>
                <a:schemeClr val="bg2">
                  <a:lumMod val="25000"/>
                </a:schemeClr>
              </a:solidFill>
            </a:endParaRPr>
          </a:p>
          <a:p>
            <a:r>
              <a:rPr lang="ja-JP" altLang="en-US" sz="2000" dirty="0">
                <a:solidFill>
                  <a:schemeClr val="bg2">
                    <a:lumMod val="25000"/>
                  </a:schemeClr>
                </a:solidFill>
              </a:rPr>
              <a:t>それを用いたサービスのこと。</a:t>
            </a:r>
            <a:endParaRPr lang="en-US" altLang="ja-JP" sz="2000" dirty="0">
              <a:solidFill>
                <a:schemeClr val="bg2">
                  <a:lumMod val="25000"/>
                </a:schemeClr>
              </a:solidFill>
            </a:endParaRPr>
          </a:p>
          <a:p>
            <a:r>
              <a:rPr kumimoji="1" lang="ja-JP" altLang="en-US" sz="2000" u="sng" dirty="0">
                <a:solidFill>
                  <a:schemeClr val="bg2">
                    <a:lumMod val="25000"/>
                  </a:schemeClr>
                </a:solidFill>
              </a:rPr>
              <a:t>写真に特化した</a:t>
            </a:r>
            <a:r>
              <a:rPr kumimoji="1" lang="en-US" altLang="ja-JP" sz="2000" u="sng" dirty="0">
                <a:solidFill>
                  <a:schemeClr val="bg2">
                    <a:lumMod val="25000"/>
                  </a:schemeClr>
                </a:solidFill>
              </a:rPr>
              <a:t>SNS</a:t>
            </a:r>
            <a:r>
              <a:rPr kumimoji="1" lang="ja-JP" altLang="en-US" sz="2000" u="sng" dirty="0">
                <a:solidFill>
                  <a:schemeClr val="bg2">
                    <a:lumMod val="25000"/>
                  </a:schemeClr>
                </a:solidFill>
              </a:rPr>
              <a:t>。</a:t>
            </a:r>
            <a:r>
              <a:rPr kumimoji="1" lang="en-US" altLang="ja-JP" sz="2000" dirty="0">
                <a:solidFill>
                  <a:schemeClr val="bg2">
                    <a:lumMod val="25000"/>
                  </a:schemeClr>
                </a:solidFill>
              </a:rPr>
              <a:t>2010</a:t>
            </a:r>
            <a:r>
              <a:rPr kumimoji="1" lang="ja-JP" altLang="en-US" sz="2000" dirty="0">
                <a:solidFill>
                  <a:schemeClr val="bg2">
                    <a:lumMod val="25000"/>
                  </a:schemeClr>
                </a:solidFill>
              </a:rPr>
              <a:t>年</a:t>
            </a:r>
            <a:r>
              <a:rPr kumimoji="1" lang="en-US" altLang="ja-JP" sz="2000" dirty="0">
                <a:solidFill>
                  <a:schemeClr val="bg2">
                    <a:lumMod val="25000"/>
                  </a:schemeClr>
                </a:solidFill>
              </a:rPr>
              <a:t>10</a:t>
            </a:r>
            <a:r>
              <a:rPr kumimoji="1" lang="ja-JP" altLang="en-US" sz="2000" dirty="0">
                <a:solidFill>
                  <a:schemeClr val="bg2">
                    <a:lumMod val="25000"/>
                  </a:schemeClr>
                </a:solidFill>
              </a:rPr>
              <a:t>月にサービス開始。</a:t>
            </a:r>
            <a:endParaRPr kumimoji="1" lang="en-US" altLang="ja-JP" sz="2000" dirty="0">
              <a:solidFill>
                <a:schemeClr val="bg2">
                  <a:lumMod val="25000"/>
                </a:schemeClr>
              </a:solidFill>
            </a:endParaRPr>
          </a:p>
          <a:p>
            <a:endParaRPr kumimoji="1" lang="en-US" altLang="ja-JP" sz="2000" dirty="0">
              <a:solidFill>
                <a:schemeClr val="bg2">
                  <a:lumMod val="25000"/>
                </a:schemeClr>
              </a:solidFill>
            </a:endParaRPr>
          </a:p>
          <a:p>
            <a:r>
              <a:rPr kumimoji="1" lang="ja-JP" altLang="en-US" sz="2000" dirty="0">
                <a:solidFill>
                  <a:schemeClr val="bg2">
                    <a:lumMod val="25000"/>
                  </a:schemeClr>
                </a:solidFill>
              </a:rPr>
              <a:t>その場で写真を撮影し、簡単にきれいな加工ができて、短い文章だけ（もしくは文章なし）でどんどん投稿できてしまう</a:t>
            </a:r>
            <a:r>
              <a:rPr kumimoji="1" lang="en-US" altLang="ja-JP" sz="2000" dirty="0">
                <a:solidFill>
                  <a:schemeClr val="bg2">
                    <a:lumMod val="25000"/>
                  </a:schemeClr>
                </a:solidFill>
              </a:rPr>
              <a:t>Instagram</a:t>
            </a:r>
            <a:r>
              <a:rPr kumimoji="1" lang="ja-JP" altLang="en-US" sz="2000" dirty="0">
                <a:solidFill>
                  <a:schemeClr val="bg2">
                    <a:lumMod val="25000"/>
                  </a:schemeClr>
                </a:solidFill>
              </a:rPr>
              <a:t>は、言葉を中心とするメディアとは比較にならないスピードで更新できます。</a:t>
            </a:r>
            <a:endParaRPr kumimoji="1" lang="en-US" altLang="ja-JP" sz="2000" dirty="0">
              <a:solidFill>
                <a:schemeClr val="bg2">
                  <a:lumMod val="25000"/>
                </a:schemeClr>
              </a:solidFill>
            </a:endParaRPr>
          </a:p>
        </p:txBody>
      </p:sp>
      <p:sp>
        <p:nvSpPr>
          <p:cNvPr id="13" name="テキスト ボックス 12"/>
          <p:cNvSpPr txBox="1"/>
          <p:nvPr/>
        </p:nvSpPr>
        <p:spPr>
          <a:xfrm>
            <a:off x="850370" y="5670233"/>
            <a:ext cx="6197495" cy="954107"/>
          </a:xfrm>
          <a:prstGeom prst="rect">
            <a:avLst/>
          </a:prstGeom>
          <a:noFill/>
        </p:spPr>
        <p:txBody>
          <a:bodyPr wrap="square" rtlCol="0">
            <a:spAutoFit/>
          </a:bodyPr>
          <a:lstStyle/>
          <a:p>
            <a:r>
              <a:rPr lang="ja-JP" altLang="en-US" sz="1400" dirty="0"/>
              <a:t>コトバンク（</a:t>
            </a:r>
            <a:r>
              <a:rPr lang="en-US" altLang="ja-JP" sz="1400" dirty="0">
                <a:hlinkClick r:id="rId3"/>
              </a:rPr>
              <a:t>https://</a:t>
            </a:r>
            <a:r>
              <a:rPr lang="en-US" altLang="ja-JP" sz="1400" dirty="0" err="1">
                <a:hlinkClick r:id="rId3"/>
              </a:rPr>
              <a:t>kotobank.jp</a:t>
            </a:r>
            <a:r>
              <a:rPr lang="en-US" altLang="ja-JP" sz="1400" dirty="0">
                <a:hlinkClick r:id="rId3"/>
              </a:rPr>
              <a:t>/word/</a:t>
            </a:r>
            <a:r>
              <a:rPr lang="ja-JP" altLang="en-US" sz="1400" dirty="0">
                <a:hlinkClick r:id="rId3"/>
              </a:rPr>
              <a:t>インスタグラム</a:t>
            </a:r>
            <a:r>
              <a:rPr lang="en-US" altLang="ja-JP" sz="1400" dirty="0">
                <a:hlinkClick r:id="rId3"/>
              </a:rPr>
              <a:t>-192491</a:t>
            </a:r>
            <a:r>
              <a:rPr lang="ja-JP" altLang="en-US" sz="1400" dirty="0"/>
              <a:t>）</a:t>
            </a:r>
            <a:endParaRPr lang="en-US" altLang="ja-JP" sz="1400" dirty="0"/>
          </a:p>
          <a:p>
            <a:r>
              <a:rPr kumimoji="1" lang="en-US" altLang="ja-JP" sz="1400" dirty="0"/>
              <a:t>Instagram</a:t>
            </a:r>
            <a:r>
              <a:rPr kumimoji="1" lang="ja-JP" altLang="en-US" sz="1400" dirty="0"/>
              <a:t>マーケティングの基本</a:t>
            </a:r>
            <a:r>
              <a:rPr kumimoji="1" lang="en-US" altLang="ja-JP" sz="1400" dirty="0"/>
              <a:t>(</a:t>
            </a:r>
            <a:r>
              <a:rPr kumimoji="1" lang="en-US" altLang="ja-JP" sz="1400" dirty="0">
                <a:hlinkClick r:id="rId4"/>
              </a:rPr>
              <a:t>https://www.google.co.jp/amp/s/dekiru.net/article/13896/amp/</a:t>
            </a:r>
            <a:r>
              <a:rPr kumimoji="1" lang="en-US" altLang="ja-JP" sz="1400" dirty="0"/>
              <a:t>)</a:t>
            </a:r>
          </a:p>
          <a:p>
            <a:endParaRPr kumimoji="1" lang="ja-JP" altLang="en-US" sz="1400" dirty="0"/>
          </a:p>
        </p:txBody>
      </p:sp>
      <p:pic>
        <p:nvPicPr>
          <p:cNvPr id="15" name="図 14"/>
          <p:cNvPicPr>
            <a:picLocks noChangeAspect="1"/>
          </p:cNvPicPr>
          <p:nvPr/>
        </p:nvPicPr>
        <p:blipFill>
          <a:blip r:embed="rId5"/>
          <a:stretch>
            <a:fillRect/>
          </a:stretch>
        </p:blipFill>
        <p:spPr>
          <a:xfrm>
            <a:off x="7280275" y="4204703"/>
            <a:ext cx="4025900" cy="2247900"/>
          </a:xfrm>
          <a:prstGeom prst="rect">
            <a:avLst/>
          </a:prstGeom>
        </p:spPr>
      </p:pic>
      <p:sp>
        <p:nvSpPr>
          <p:cNvPr id="7" name="コンテンツ プレースホルダー 2">
            <a:extLst>
              <a:ext uri="{FF2B5EF4-FFF2-40B4-BE49-F238E27FC236}">
                <a16:creationId xmlns:a16="http://schemas.microsoft.com/office/drawing/2014/main" id="{9C54E132-9494-4D8E-9633-53297F64DE19}"/>
              </a:ext>
            </a:extLst>
          </p:cNvPr>
          <p:cNvSpPr txBox="1">
            <a:spLocks/>
          </p:cNvSpPr>
          <p:nvPr/>
        </p:nvSpPr>
        <p:spPr>
          <a:xfrm>
            <a:off x="1310640" y="391161"/>
            <a:ext cx="8141652" cy="706120"/>
          </a:xfrm>
          <a:prstGeom prst="rect">
            <a:avLst/>
          </a:prstGeom>
        </p:spPr>
        <p:txBody>
          <a:bodyPr>
            <a:normAutofit fontScale="92500" lnSpcReduction="10000"/>
          </a:bodyPr>
          <a:lst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400" kern="1200" cap="none">
                <a:solidFill>
                  <a:schemeClr val="bg2">
                    <a:lumMod val="75000"/>
                  </a:schemeClr>
                </a:solidFill>
                <a:effectLst/>
                <a:latin typeface="+mn-lt"/>
                <a:ea typeface="+mn-ea"/>
                <a:cs typeface="+mn-cs"/>
              </a:defRPr>
            </a:lvl9pPr>
          </a:lstStyle>
          <a:p>
            <a:pPr marL="0" indent="0">
              <a:buFont typeface="Wingdings 3" panose="05040102010807070707" pitchFamily="18" charset="2"/>
              <a:buNone/>
            </a:pPr>
            <a:r>
              <a:rPr lang="ja-JP" altLang="en-US" sz="4400" b="1">
                <a:solidFill>
                  <a:schemeClr val="bg2">
                    <a:lumMod val="25000"/>
                  </a:schemeClr>
                </a:solidFill>
              </a:rPr>
              <a:t>現状分析</a:t>
            </a:r>
            <a:endParaRPr lang="ja-JP" altLang="en-US" sz="4400" b="1" dirty="0">
              <a:solidFill>
                <a:schemeClr val="bg2">
                  <a:lumMod val="25000"/>
                </a:schemeClr>
              </a:solidFill>
            </a:endParaRPr>
          </a:p>
        </p:txBody>
      </p:sp>
      <p:pic>
        <p:nvPicPr>
          <p:cNvPr id="9" name="グラフィックス 8" descr="棒グラフ">
            <a:extLst>
              <a:ext uri="{FF2B5EF4-FFF2-40B4-BE49-F238E27FC236}">
                <a16:creationId xmlns:a16="http://schemas.microsoft.com/office/drawing/2014/main" id="{1410D540-F188-4C78-87D3-2948E7D16F4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96240" y="287021"/>
            <a:ext cx="914400" cy="914400"/>
          </a:xfrm>
          <a:prstGeom prst="rect">
            <a:avLst/>
          </a:prstGeom>
        </p:spPr>
      </p:pic>
    </p:spTree>
    <p:extLst>
      <p:ext uri="{BB962C8B-B14F-4D97-AF65-F5344CB8AC3E}">
        <p14:creationId xmlns:p14="http://schemas.microsoft.com/office/powerpoint/2010/main" val="2271286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a:stretch>
            <a:fillRect/>
          </a:stretch>
        </p:blipFill>
        <p:spPr>
          <a:xfrm>
            <a:off x="6203950" y="771197"/>
            <a:ext cx="5384800" cy="4038600"/>
          </a:xfrm>
          <a:prstGeom prst="rect">
            <a:avLst/>
          </a:prstGeom>
        </p:spPr>
      </p:pic>
      <p:sp>
        <p:nvSpPr>
          <p:cNvPr id="4" name="テキスト ボックス 3"/>
          <p:cNvSpPr txBox="1"/>
          <p:nvPr/>
        </p:nvSpPr>
        <p:spPr>
          <a:xfrm>
            <a:off x="376307" y="1107280"/>
            <a:ext cx="6402715" cy="5693866"/>
          </a:xfrm>
          <a:prstGeom prst="rect">
            <a:avLst/>
          </a:prstGeom>
          <a:noFill/>
        </p:spPr>
        <p:txBody>
          <a:bodyPr wrap="none" rtlCol="0">
            <a:spAutoFit/>
          </a:bodyPr>
          <a:lstStyle/>
          <a:p>
            <a:endParaRPr kumimoji="1" lang="en-US" altLang="ja-JP" sz="2000" dirty="0"/>
          </a:p>
          <a:p>
            <a:endParaRPr lang="en-US" altLang="ja-JP" sz="2000" dirty="0"/>
          </a:p>
          <a:p>
            <a:endParaRPr kumimoji="1" lang="en-US" altLang="ja-JP" sz="2000" dirty="0">
              <a:solidFill>
                <a:schemeClr val="bg2">
                  <a:lumMod val="25000"/>
                </a:schemeClr>
              </a:solidFill>
            </a:endParaRPr>
          </a:p>
          <a:p>
            <a:r>
              <a:rPr kumimoji="1" lang="ja-JP" altLang="en-US" sz="2000" dirty="0">
                <a:solidFill>
                  <a:schemeClr val="bg2">
                    <a:lumMod val="25000"/>
                  </a:schemeClr>
                </a:solidFill>
              </a:rPr>
              <a:t>アクティブユーザー</a:t>
            </a:r>
            <a:r>
              <a:rPr kumimoji="1" lang="en-US" altLang="ja-JP" sz="2000" dirty="0">
                <a:solidFill>
                  <a:schemeClr val="bg2">
                    <a:lumMod val="25000"/>
                  </a:schemeClr>
                </a:solidFill>
              </a:rPr>
              <a:t>(MAU)</a:t>
            </a:r>
            <a:r>
              <a:rPr kumimoji="1" lang="ja-JP" altLang="en-US" sz="2000" dirty="0">
                <a:solidFill>
                  <a:schemeClr val="bg2">
                    <a:lumMod val="25000"/>
                  </a:schemeClr>
                </a:solidFill>
              </a:rPr>
              <a:t>：</a:t>
            </a:r>
            <a:endParaRPr lang="en-US" altLang="ja-JP" dirty="0">
              <a:solidFill>
                <a:schemeClr val="bg2">
                  <a:lumMod val="25000"/>
                </a:schemeClr>
              </a:solidFill>
            </a:endParaRPr>
          </a:p>
          <a:p>
            <a:r>
              <a:rPr lang="ja-JP" altLang="en-US" dirty="0">
                <a:solidFill>
                  <a:schemeClr val="bg2">
                    <a:lumMod val="25000"/>
                  </a:schemeClr>
                </a:solidFill>
              </a:rPr>
              <a:t>月に一回以上サービスを利用するユーザー</a:t>
            </a:r>
            <a:endParaRPr lang="en-US" altLang="ja-JP" dirty="0">
              <a:solidFill>
                <a:schemeClr val="bg2">
                  <a:lumMod val="25000"/>
                </a:schemeClr>
              </a:solidFill>
            </a:endParaRPr>
          </a:p>
          <a:p>
            <a:endParaRPr lang="en-US" altLang="ja-JP" dirty="0">
              <a:solidFill>
                <a:schemeClr val="bg2">
                  <a:lumMod val="25000"/>
                </a:schemeClr>
              </a:solidFill>
            </a:endParaRPr>
          </a:p>
          <a:p>
            <a:endParaRPr lang="en-US" altLang="ja-JP" dirty="0">
              <a:solidFill>
                <a:schemeClr val="bg2">
                  <a:lumMod val="25000"/>
                </a:schemeClr>
              </a:solidFill>
            </a:endParaRPr>
          </a:p>
          <a:p>
            <a:endParaRPr lang="en-US" altLang="ja-JP" dirty="0">
              <a:solidFill>
                <a:schemeClr val="bg2">
                  <a:lumMod val="25000"/>
                </a:schemeClr>
              </a:solidFill>
            </a:endParaRPr>
          </a:p>
          <a:p>
            <a:r>
              <a:rPr lang="en-US" altLang="ja-JP" dirty="0">
                <a:solidFill>
                  <a:schemeClr val="bg2">
                    <a:lumMod val="25000"/>
                  </a:schemeClr>
                </a:solidFill>
              </a:rPr>
              <a:t>Instagram</a:t>
            </a:r>
            <a:r>
              <a:rPr lang="ja-JP" altLang="en-US" dirty="0">
                <a:solidFill>
                  <a:schemeClr val="bg2">
                    <a:lumMod val="25000"/>
                  </a:schemeClr>
                </a:solidFill>
              </a:rPr>
              <a:t>の</a:t>
            </a:r>
            <a:r>
              <a:rPr lang="en-US" altLang="ja-JP" dirty="0">
                <a:solidFill>
                  <a:schemeClr val="bg2">
                    <a:lumMod val="25000"/>
                  </a:schemeClr>
                </a:solidFill>
              </a:rPr>
              <a:t>MAU</a:t>
            </a:r>
            <a:r>
              <a:rPr lang="ja-JP" altLang="en-US" dirty="0">
                <a:solidFill>
                  <a:schemeClr val="bg2">
                    <a:lumMod val="25000"/>
                  </a:schemeClr>
                </a:solidFill>
              </a:rPr>
              <a:t>は</a:t>
            </a:r>
            <a:r>
              <a:rPr lang="en-US" altLang="ja-JP" dirty="0">
                <a:solidFill>
                  <a:schemeClr val="bg2">
                    <a:lumMod val="25000"/>
                  </a:schemeClr>
                </a:solidFill>
              </a:rPr>
              <a:t>2017</a:t>
            </a:r>
            <a:r>
              <a:rPr lang="ja-JP" altLang="en-US" dirty="0">
                <a:solidFill>
                  <a:schemeClr val="bg2">
                    <a:lumMod val="25000"/>
                  </a:schemeClr>
                </a:solidFill>
              </a:rPr>
              <a:t>年</a:t>
            </a:r>
            <a:r>
              <a:rPr lang="en-US" altLang="ja-JP" dirty="0">
                <a:solidFill>
                  <a:schemeClr val="bg2">
                    <a:lumMod val="25000"/>
                  </a:schemeClr>
                </a:solidFill>
              </a:rPr>
              <a:t>10</a:t>
            </a:r>
            <a:r>
              <a:rPr lang="ja-JP" altLang="en-US" dirty="0">
                <a:solidFill>
                  <a:schemeClr val="bg2">
                    <a:lumMod val="25000"/>
                  </a:schemeClr>
                </a:solidFill>
              </a:rPr>
              <a:t>月に</a:t>
            </a:r>
            <a:r>
              <a:rPr lang="en-US" altLang="ja-JP" b="1" u="sng" dirty="0">
                <a:solidFill>
                  <a:schemeClr val="bg2">
                    <a:lumMod val="25000"/>
                  </a:schemeClr>
                </a:solidFill>
              </a:rPr>
              <a:t>2000</a:t>
            </a:r>
            <a:r>
              <a:rPr lang="ja-JP" altLang="en-US" b="1" u="sng" dirty="0">
                <a:solidFill>
                  <a:schemeClr val="bg2">
                    <a:lumMod val="25000"/>
                  </a:schemeClr>
                </a:solidFill>
              </a:rPr>
              <a:t>万人</a:t>
            </a:r>
            <a:r>
              <a:rPr lang="ja-JP" altLang="en-US" dirty="0">
                <a:solidFill>
                  <a:schemeClr val="bg2">
                    <a:lumMod val="25000"/>
                  </a:schemeClr>
                </a:solidFill>
              </a:rPr>
              <a:t>を突破</a:t>
            </a:r>
            <a:endParaRPr lang="en-US" altLang="ja-JP" dirty="0">
              <a:solidFill>
                <a:schemeClr val="bg2">
                  <a:lumMod val="25000"/>
                </a:schemeClr>
              </a:solidFill>
            </a:endParaRPr>
          </a:p>
          <a:p>
            <a:r>
              <a:rPr lang="ja-JP" altLang="en-US" dirty="0">
                <a:solidFill>
                  <a:schemeClr val="bg2">
                    <a:lumMod val="25000"/>
                  </a:schemeClr>
                </a:solidFill>
              </a:rPr>
              <a:t>日本人の</a:t>
            </a:r>
            <a:r>
              <a:rPr lang="ja-JP" altLang="en-US" b="1" i="1" u="sng" dirty="0">
                <a:solidFill>
                  <a:schemeClr val="bg2">
                    <a:lumMod val="25000"/>
                  </a:schemeClr>
                </a:solidFill>
              </a:rPr>
              <a:t>約６人に１人</a:t>
            </a:r>
            <a:r>
              <a:rPr lang="ja-JP" altLang="en-US" dirty="0">
                <a:solidFill>
                  <a:schemeClr val="bg2">
                    <a:lumMod val="25000"/>
                  </a:schemeClr>
                </a:solidFill>
              </a:rPr>
              <a:t>が利用している。</a:t>
            </a:r>
            <a:endParaRPr lang="en-US" altLang="ja-JP" dirty="0">
              <a:solidFill>
                <a:schemeClr val="bg2">
                  <a:lumMod val="25000"/>
                </a:schemeClr>
              </a:solidFill>
            </a:endParaRPr>
          </a:p>
          <a:p>
            <a:endParaRPr lang="en-US" altLang="ja-JP" dirty="0">
              <a:solidFill>
                <a:schemeClr val="bg2">
                  <a:lumMod val="25000"/>
                </a:schemeClr>
              </a:solidFill>
            </a:endParaRPr>
          </a:p>
          <a:p>
            <a:r>
              <a:rPr lang="en-US" altLang="ja-JP" dirty="0">
                <a:solidFill>
                  <a:schemeClr val="bg2">
                    <a:lumMod val="25000"/>
                  </a:schemeClr>
                </a:solidFill>
              </a:rPr>
              <a:t>2014</a:t>
            </a:r>
            <a:r>
              <a:rPr lang="ja-JP" altLang="en-US" dirty="0">
                <a:solidFill>
                  <a:schemeClr val="bg2">
                    <a:lumMod val="25000"/>
                  </a:schemeClr>
                </a:solidFill>
              </a:rPr>
              <a:t>年ごろから大きく上昇しており、今後も</a:t>
            </a:r>
            <a:endParaRPr lang="en-US" altLang="ja-JP" dirty="0">
              <a:solidFill>
                <a:schemeClr val="bg2">
                  <a:lumMod val="25000"/>
                </a:schemeClr>
              </a:solidFill>
            </a:endParaRPr>
          </a:p>
          <a:p>
            <a:r>
              <a:rPr lang="ja-JP" altLang="en-US" dirty="0">
                <a:solidFill>
                  <a:schemeClr val="bg2">
                    <a:lumMod val="25000"/>
                  </a:schemeClr>
                </a:solidFill>
              </a:rPr>
              <a:t>加速する可能性は十分あり得る。</a:t>
            </a:r>
            <a:endParaRPr lang="en-US" altLang="ja-JP" dirty="0">
              <a:solidFill>
                <a:schemeClr val="bg2">
                  <a:lumMod val="25000"/>
                </a:schemeClr>
              </a:solidFill>
            </a:endParaRPr>
          </a:p>
          <a:p>
            <a:endParaRPr lang="en-US" altLang="ja-JP" dirty="0">
              <a:solidFill>
                <a:schemeClr val="bg2">
                  <a:lumMod val="25000"/>
                </a:schemeClr>
              </a:solidFill>
            </a:endParaRPr>
          </a:p>
          <a:p>
            <a:endParaRPr lang="en-US" altLang="ja-JP" dirty="0">
              <a:solidFill>
                <a:schemeClr val="bg2">
                  <a:lumMod val="25000"/>
                </a:schemeClr>
              </a:solidFill>
            </a:endParaRPr>
          </a:p>
          <a:p>
            <a:endParaRPr lang="en-US" altLang="ja-JP" dirty="0">
              <a:solidFill>
                <a:schemeClr val="bg2">
                  <a:lumMod val="25000"/>
                </a:schemeClr>
              </a:solidFill>
            </a:endParaRPr>
          </a:p>
          <a:p>
            <a:endParaRPr lang="en-US" altLang="ja-JP" dirty="0"/>
          </a:p>
          <a:p>
            <a:endParaRPr lang="en-US" altLang="ja-JP" dirty="0"/>
          </a:p>
          <a:p>
            <a:endParaRPr lang="en-US" altLang="ja-JP" dirty="0"/>
          </a:p>
          <a:p>
            <a:r>
              <a:rPr lang="en-US" altLang="ja-JP" sz="1400" dirty="0" err="1"/>
              <a:t>Insta</a:t>
            </a:r>
            <a:r>
              <a:rPr lang="en-US" altLang="ja-JP" sz="1400" dirty="0"/>
              <a:t> Lab</a:t>
            </a:r>
            <a:r>
              <a:rPr lang="ja-JP" altLang="en-US" sz="1400" dirty="0"/>
              <a:t>（</a:t>
            </a:r>
            <a:r>
              <a:rPr lang="en-US" altLang="ja-JP" sz="1400" dirty="0"/>
              <a:t>https://find-</a:t>
            </a:r>
            <a:r>
              <a:rPr lang="en-US" altLang="ja-JP" sz="1400" dirty="0" err="1"/>
              <a:t>model.jp</a:t>
            </a:r>
            <a:r>
              <a:rPr lang="en-US" altLang="ja-JP" sz="1400" dirty="0"/>
              <a:t>/</a:t>
            </a:r>
            <a:r>
              <a:rPr lang="en-US" altLang="ja-JP" sz="1400" dirty="0" err="1"/>
              <a:t>insta</a:t>
            </a:r>
            <a:r>
              <a:rPr lang="en-US" altLang="ja-JP" sz="1400" dirty="0"/>
              <a:t>-lab/</a:t>
            </a:r>
            <a:r>
              <a:rPr lang="en-US" altLang="ja-JP" sz="1400" dirty="0" err="1"/>
              <a:t>instagram</a:t>
            </a:r>
            <a:r>
              <a:rPr lang="en-US" altLang="ja-JP" sz="1400" dirty="0"/>
              <a:t>-users-enrollment/</a:t>
            </a:r>
            <a:r>
              <a:rPr lang="ja-JP" altLang="en-US" sz="1400" dirty="0"/>
              <a:t>）</a:t>
            </a:r>
            <a:endParaRPr lang="en-US" altLang="ja-JP" dirty="0"/>
          </a:p>
        </p:txBody>
      </p:sp>
      <p:sp>
        <p:nvSpPr>
          <p:cNvPr id="9" name="矢印: 右 8">
            <a:extLst>
              <a:ext uri="{FF2B5EF4-FFF2-40B4-BE49-F238E27FC236}">
                <a16:creationId xmlns:a16="http://schemas.microsoft.com/office/drawing/2014/main" id="{D89E9526-8BCE-4836-B5C4-520A0531B223}"/>
              </a:ext>
            </a:extLst>
          </p:cNvPr>
          <p:cNvSpPr/>
          <p:nvPr/>
        </p:nvSpPr>
        <p:spPr>
          <a:xfrm rot="19554678">
            <a:off x="9118157" y="2115270"/>
            <a:ext cx="1932336" cy="319064"/>
          </a:xfrm>
          <a:prstGeom prst="rightArrow">
            <a:avLst>
              <a:gd name="adj1" fmla="val 50000"/>
              <a:gd name="adj2" fmla="val 81188"/>
            </a:avLst>
          </a:prstGeom>
          <a:solidFill>
            <a:schemeClr val="accent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コンテンツ プレースホルダー 2">
            <a:extLst>
              <a:ext uri="{FF2B5EF4-FFF2-40B4-BE49-F238E27FC236}">
                <a16:creationId xmlns:a16="http://schemas.microsoft.com/office/drawing/2014/main" id="{94BC803D-5759-42BF-B603-5011013661D7}"/>
              </a:ext>
            </a:extLst>
          </p:cNvPr>
          <p:cNvSpPr txBox="1">
            <a:spLocks/>
          </p:cNvSpPr>
          <p:nvPr/>
        </p:nvSpPr>
        <p:spPr>
          <a:xfrm>
            <a:off x="1310640" y="391161"/>
            <a:ext cx="8141652" cy="706120"/>
          </a:xfrm>
          <a:prstGeom prst="rect">
            <a:avLst/>
          </a:prstGeom>
        </p:spPr>
        <p:txBody>
          <a:bodyPr>
            <a:normAutofit fontScale="92500" lnSpcReduction="10000"/>
          </a:bodyPr>
          <a:lst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400" kern="1200" cap="none">
                <a:solidFill>
                  <a:schemeClr val="bg2">
                    <a:lumMod val="75000"/>
                  </a:schemeClr>
                </a:solidFill>
                <a:effectLst/>
                <a:latin typeface="+mn-lt"/>
                <a:ea typeface="+mn-ea"/>
                <a:cs typeface="+mn-cs"/>
              </a:defRPr>
            </a:lvl9pPr>
          </a:lstStyle>
          <a:p>
            <a:pPr marL="0" indent="0">
              <a:buFont typeface="Wingdings 3" panose="05040102010807070707" pitchFamily="18" charset="2"/>
              <a:buNone/>
            </a:pPr>
            <a:r>
              <a:rPr lang="ja-JP" altLang="en-US" sz="4400" b="1">
                <a:solidFill>
                  <a:schemeClr val="bg2">
                    <a:lumMod val="25000"/>
                  </a:schemeClr>
                </a:solidFill>
              </a:rPr>
              <a:t>現状分析</a:t>
            </a:r>
            <a:endParaRPr lang="ja-JP" altLang="en-US" sz="4400" b="1" dirty="0">
              <a:solidFill>
                <a:schemeClr val="bg2">
                  <a:lumMod val="25000"/>
                </a:schemeClr>
              </a:solidFill>
            </a:endParaRPr>
          </a:p>
        </p:txBody>
      </p:sp>
      <p:pic>
        <p:nvPicPr>
          <p:cNvPr id="8" name="グラフィックス 7" descr="棒グラフ">
            <a:extLst>
              <a:ext uri="{FF2B5EF4-FFF2-40B4-BE49-F238E27FC236}">
                <a16:creationId xmlns:a16="http://schemas.microsoft.com/office/drawing/2014/main" id="{2F50576D-A301-4B8C-8EBF-E1A481C1BD9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96240" y="287021"/>
            <a:ext cx="914400" cy="914400"/>
          </a:xfrm>
          <a:prstGeom prst="rect">
            <a:avLst/>
          </a:prstGeom>
        </p:spPr>
      </p:pic>
    </p:spTree>
    <p:extLst>
      <p:ext uri="{BB962C8B-B14F-4D97-AF65-F5344CB8AC3E}">
        <p14:creationId xmlns:p14="http://schemas.microsoft.com/office/powerpoint/2010/main" val="9380318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p:cNvPicPr>
            <a:picLocks noChangeAspect="1"/>
          </p:cNvPicPr>
          <p:nvPr/>
        </p:nvPicPr>
        <p:blipFill>
          <a:blip r:embed="rId2"/>
          <a:stretch>
            <a:fillRect/>
          </a:stretch>
        </p:blipFill>
        <p:spPr>
          <a:xfrm>
            <a:off x="671830" y="1595944"/>
            <a:ext cx="5048250" cy="3518069"/>
          </a:xfrm>
          <a:prstGeom prst="rect">
            <a:avLst/>
          </a:prstGeom>
        </p:spPr>
      </p:pic>
      <p:pic>
        <p:nvPicPr>
          <p:cNvPr id="10" name="図 9"/>
          <p:cNvPicPr>
            <a:picLocks noChangeAspect="1"/>
          </p:cNvPicPr>
          <p:nvPr/>
        </p:nvPicPr>
        <p:blipFill>
          <a:blip r:embed="rId3"/>
          <a:stretch>
            <a:fillRect/>
          </a:stretch>
        </p:blipFill>
        <p:spPr>
          <a:xfrm>
            <a:off x="6471922" y="1595944"/>
            <a:ext cx="4812027" cy="3518069"/>
          </a:xfrm>
          <a:prstGeom prst="rect">
            <a:avLst/>
          </a:prstGeom>
        </p:spPr>
      </p:pic>
      <p:sp>
        <p:nvSpPr>
          <p:cNvPr id="11" name="テキスト ボックス 10"/>
          <p:cNvSpPr txBox="1"/>
          <p:nvPr/>
        </p:nvSpPr>
        <p:spPr>
          <a:xfrm>
            <a:off x="6471922" y="5347245"/>
            <a:ext cx="4812027" cy="800219"/>
          </a:xfrm>
          <a:prstGeom prst="rect">
            <a:avLst/>
          </a:prstGeom>
          <a:noFill/>
        </p:spPr>
        <p:txBody>
          <a:bodyPr wrap="square" rtlCol="0">
            <a:spAutoFit/>
          </a:bodyPr>
          <a:lstStyle/>
          <a:p>
            <a:r>
              <a:rPr kumimoji="1" lang="en-US" altLang="ja-JP" sz="1400" dirty="0" err="1"/>
              <a:t>Oga</a:t>
            </a:r>
            <a:r>
              <a:rPr kumimoji="1" lang="en-US" altLang="ja-JP" sz="1400" dirty="0"/>
              <a:t> web 2018</a:t>
            </a:r>
            <a:r>
              <a:rPr kumimoji="1" lang="ja-JP" altLang="en-US" sz="1400" dirty="0"/>
              <a:t>年ソーシャルメディアの年代別比較</a:t>
            </a:r>
            <a:endParaRPr kumimoji="1" lang="en-US" altLang="ja-JP" sz="1400" dirty="0"/>
          </a:p>
          <a:p>
            <a:r>
              <a:rPr kumimoji="1" lang="ja-JP" altLang="en-US" sz="1400" dirty="0"/>
              <a:t>（</a:t>
            </a:r>
            <a:r>
              <a:rPr kumimoji="1" lang="en-US" altLang="ja-JP" sz="1400" dirty="0"/>
              <a:t>https://www.make-light.work/web/2018sns/</a:t>
            </a:r>
            <a:r>
              <a:rPr kumimoji="1" lang="ja-JP" altLang="en-US" sz="1400" dirty="0"/>
              <a:t>）</a:t>
            </a:r>
          </a:p>
          <a:p>
            <a:endParaRPr kumimoji="1" lang="ja-JP" altLang="en-US" dirty="0"/>
          </a:p>
        </p:txBody>
      </p:sp>
      <p:sp>
        <p:nvSpPr>
          <p:cNvPr id="12" name="テキスト ボックス 11"/>
          <p:cNvSpPr txBox="1"/>
          <p:nvPr/>
        </p:nvSpPr>
        <p:spPr>
          <a:xfrm>
            <a:off x="671828" y="5347245"/>
            <a:ext cx="5048250" cy="738664"/>
          </a:xfrm>
          <a:prstGeom prst="rect">
            <a:avLst/>
          </a:prstGeom>
          <a:noFill/>
        </p:spPr>
        <p:txBody>
          <a:bodyPr wrap="square" rtlCol="0">
            <a:spAutoFit/>
          </a:bodyPr>
          <a:lstStyle/>
          <a:p>
            <a:r>
              <a:rPr kumimoji="1" lang="en-US" altLang="ja-JP" sz="1400" dirty="0" err="1"/>
              <a:t>Insta</a:t>
            </a:r>
            <a:r>
              <a:rPr kumimoji="1" lang="en-US" altLang="ja-JP" sz="1400" dirty="0"/>
              <a:t>  Lab </a:t>
            </a:r>
            <a:r>
              <a:rPr kumimoji="1" lang="ja-JP" altLang="en-US" sz="1400" dirty="0"/>
              <a:t>インスタグラムの利用者数</a:t>
            </a:r>
            <a:endParaRPr kumimoji="1" lang="en-US" altLang="ja-JP" sz="1400" dirty="0"/>
          </a:p>
          <a:p>
            <a:r>
              <a:rPr kumimoji="1" lang="ja-JP" altLang="en-US" sz="1400" dirty="0"/>
              <a:t>（</a:t>
            </a:r>
            <a:r>
              <a:rPr kumimoji="1" lang="en-US" altLang="ja-JP" sz="1400" dirty="0"/>
              <a:t>https://find-model.jp/insta-lab/instagram-users-e</a:t>
            </a:r>
          </a:p>
          <a:p>
            <a:r>
              <a:rPr kumimoji="1" lang="en-US" altLang="ja-JP" sz="1400" dirty="0" err="1"/>
              <a:t>nrollment</a:t>
            </a:r>
            <a:r>
              <a:rPr kumimoji="1" lang="en-US" altLang="ja-JP" sz="1400" dirty="0"/>
              <a:t>/</a:t>
            </a:r>
            <a:r>
              <a:rPr kumimoji="1" lang="ja-JP" altLang="en-US" sz="1400" dirty="0"/>
              <a:t>）</a:t>
            </a:r>
          </a:p>
        </p:txBody>
      </p:sp>
      <p:sp>
        <p:nvSpPr>
          <p:cNvPr id="7" name="コンテンツ プレースホルダー 2">
            <a:extLst>
              <a:ext uri="{FF2B5EF4-FFF2-40B4-BE49-F238E27FC236}">
                <a16:creationId xmlns:a16="http://schemas.microsoft.com/office/drawing/2014/main" id="{890A3AC1-B940-4414-ABE4-03C4C2B4FBB9}"/>
              </a:ext>
            </a:extLst>
          </p:cNvPr>
          <p:cNvSpPr txBox="1">
            <a:spLocks/>
          </p:cNvSpPr>
          <p:nvPr/>
        </p:nvSpPr>
        <p:spPr>
          <a:xfrm>
            <a:off x="1310640" y="391161"/>
            <a:ext cx="8141652" cy="706120"/>
          </a:xfrm>
          <a:prstGeom prst="rect">
            <a:avLst/>
          </a:prstGeom>
        </p:spPr>
        <p:txBody>
          <a:bodyPr>
            <a:normAutofit fontScale="92500" lnSpcReduction="10000"/>
          </a:bodyPr>
          <a:lst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kumimoji="1" sz="1400" kern="1200" cap="none">
                <a:solidFill>
                  <a:schemeClr val="bg2">
                    <a:lumMod val="75000"/>
                  </a:schemeClr>
                </a:solidFill>
                <a:effectLst/>
                <a:latin typeface="+mn-lt"/>
                <a:ea typeface="+mn-ea"/>
                <a:cs typeface="+mn-cs"/>
              </a:defRPr>
            </a:lvl9pPr>
          </a:lstStyle>
          <a:p>
            <a:pPr marL="0" indent="0">
              <a:buFont typeface="Wingdings 3" panose="05040102010807070707" pitchFamily="18" charset="2"/>
              <a:buNone/>
            </a:pPr>
            <a:r>
              <a:rPr lang="ja-JP" altLang="en-US" sz="4400" b="1" dirty="0">
                <a:solidFill>
                  <a:schemeClr val="bg2">
                    <a:lumMod val="25000"/>
                  </a:schemeClr>
                </a:solidFill>
              </a:rPr>
              <a:t>現状分析（女性に絞った理由）</a:t>
            </a:r>
          </a:p>
        </p:txBody>
      </p:sp>
      <p:pic>
        <p:nvPicPr>
          <p:cNvPr id="13" name="グラフィックス 12" descr="棒グラフ">
            <a:extLst>
              <a:ext uri="{FF2B5EF4-FFF2-40B4-BE49-F238E27FC236}">
                <a16:creationId xmlns:a16="http://schemas.microsoft.com/office/drawing/2014/main" id="{571EAB37-EB1C-433F-ADFF-3187AFFD4A4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96240" y="287021"/>
            <a:ext cx="914400" cy="914400"/>
          </a:xfrm>
          <a:prstGeom prst="rect">
            <a:avLst/>
          </a:prstGeom>
        </p:spPr>
      </p:pic>
    </p:spTree>
    <p:extLst>
      <p:ext uri="{BB962C8B-B14F-4D97-AF65-F5344CB8AC3E}">
        <p14:creationId xmlns:p14="http://schemas.microsoft.com/office/powerpoint/2010/main" val="2063911773"/>
      </p:ext>
    </p:extLst>
  </p:cSld>
  <p:clrMapOvr>
    <a:masterClrMapping/>
  </p:clrMapOvr>
</p:sld>
</file>

<file path=ppt/theme/theme1.xml><?xml version="1.0" encoding="utf-8"?>
<a:theme xmlns:a="http://schemas.openxmlformats.org/drawingml/2006/main" name="スライス">
  <a:themeElements>
    <a:clrScheme name="ユーザー定義 5">
      <a:dk1>
        <a:srgbClr val="D8D8D8"/>
      </a:dk1>
      <a:lt1>
        <a:srgbClr val="FFFFFF"/>
      </a:lt1>
      <a:dk2>
        <a:srgbClr val="DAEBF8"/>
      </a:dk2>
      <a:lt2>
        <a:srgbClr val="D1E1EE"/>
      </a:lt2>
      <a:accent1>
        <a:srgbClr val="B1D3FA"/>
      </a:accent1>
      <a:accent2>
        <a:srgbClr val="F9C1EC"/>
      </a:accent2>
      <a:accent3>
        <a:srgbClr val="C6E993"/>
      </a:accent3>
      <a:accent4>
        <a:srgbClr val="E2F4C9"/>
      </a:accent4>
      <a:accent5>
        <a:srgbClr val="F5CBAF"/>
      </a:accent5>
      <a:accent6>
        <a:srgbClr val="F6CFD0"/>
      </a:accent6>
      <a:hlink>
        <a:srgbClr val="A4CFEE"/>
      </a:hlink>
      <a:folHlink>
        <a:srgbClr val="A4C4DE"/>
      </a:folHlink>
    </a:clrScheme>
    <a:fontScheme name="スライス">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スライス">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Yu Gothic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Yu Gothic"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Yu Gothic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Yu Gothic"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Slice</Template>
  <TotalTime>714</TotalTime>
  <Words>1469</Words>
  <Application>Microsoft Office PowerPoint</Application>
  <PresentationFormat>ワイド画面</PresentationFormat>
  <Paragraphs>264</Paragraphs>
  <Slides>27</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27</vt:i4>
      </vt:variant>
    </vt:vector>
  </HeadingPairs>
  <TitlesOfParts>
    <vt:vector size="33" baseType="lpstr">
      <vt:lpstr>メイリオ</vt:lpstr>
      <vt:lpstr>Yu Gothic</vt:lpstr>
      <vt:lpstr>Arial</vt:lpstr>
      <vt:lpstr>Century Gothic</vt:lpstr>
      <vt:lpstr>Wingdings 3</vt:lpstr>
      <vt:lpstr>スライス</vt:lpstr>
      <vt:lpstr>インスタ映えが 女性のギフト購買行動に 及ぼす影響</vt:lpstr>
      <vt:lpstr>・現状分析 ・問題意識、研究目的 ・先行研究 ・仮説導入 ・仮説 </vt:lpstr>
      <vt:lpstr>ギフト【gift】   贈り物、進物。ここではプレゼントと同義とする。 </vt:lpstr>
      <vt:lpstr>ネット調査会社マイボイスコムによる 13728人対象のネットリサーチ（http://www.myvoice.co.jp/biz/surveys/14113/index.html）</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インスタ映えが ギフト購買行動に 及ぼす影響</dc:title>
  <dc:creator>宮崎 瞳</dc:creator>
  <cp:lastModifiedBy>宮崎 瞳</cp:lastModifiedBy>
  <cp:revision>59</cp:revision>
  <dcterms:created xsi:type="dcterms:W3CDTF">2018-09-02T18:56:43Z</dcterms:created>
  <dcterms:modified xsi:type="dcterms:W3CDTF">2018-09-05T08:27:01Z</dcterms:modified>
</cp:coreProperties>
</file>